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103"/>
  </p:notesMasterIdLst>
  <p:sldIdLst>
    <p:sldId id="304" r:id="rId4"/>
    <p:sldId id="260" r:id="rId5"/>
    <p:sldId id="261" r:id="rId6"/>
    <p:sldId id="307" r:id="rId7"/>
    <p:sldId id="262" r:id="rId8"/>
    <p:sldId id="381" r:id="rId9"/>
    <p:sldId id="388" r:id="rId10"/>
    <p:sldId id="271" r:id="rId11"/>
    <p:sldId id="330" r:id="rId12"/>
    <p:sldId id="331" r:id="rId13"/>
    <p:sldId id="382" r:id="rId14"/>
    <p:sldId id="308" r:id="rId15"/>
    <p:sldId id="309" r:id="rId16"/>
    <p:sldId id="310" r:id="rId17"/>
    <p:sldId id="272" r:id="rId18"/>
    <p:sldId id="276" r:id="rId19"/>
    <p:sldId id="322" r:id="rId20"/>
    <p:sldId id="312" r:id="rId21"/>
    <p:sldId id="317" r:id="rId22"/>
    <p:sldId id="315" r:id="rId23"/>
    <p:sldId id="316" r:id="rId24"/>
    <p:sldId id="311" r:id="rId25"/>
    <p:sldId id="355" r:id="rId26"/>
    <p:sldId id="323" r:id="rId27"/>
    <p:sldId id="326" r:id="rId28"/>
    <p:sldId id="374" r:id="rId29"/>
    <p:sldId id="319" r:id="rId30"/>
    <p:sldId id="320" r:id="rId31"/>
    <p:sldId id="318" r:id="rId32"/>
    <p:sldId id="313" r:id="rId33"/>
    <p:sldId id="314" r:id="rId34"/>
    <p:sldId id="324" r:id="rId35"/>
    <p:sldId id="366" r:id="rId36"/>
    <p:sldId id="367" r:id="rId37"/>
    <p:sldId id="325" r:id="rId38"/>
    <p:sldId id="321" r:id="rId39"/>
    <p:sldId id="328" r:id="rId40"/>
    <p:sldId id="375" r:id="rId41"/>
    <p:sldId id="329" r:id="rId42"/>
    <p:sldId id="368" r:id="rId43"/>
    <p:sldId id="376" r:id="rId44"/>
    <p:sldId id="377" r:id="rId45"/>
    <p:sldId id="369" r:id="rId46"/>
    <p:sldId id="370" r:id="rId47"/>
    <p:sldId id="371" r:id="rId48"/>
    <p:sldId id="327" r:id="rId49"/>
    <p:sldId id="379" r:id="rId50"/>
    <p:sldId id="277" r:id="rId51"/>
    <p:sldId id="372" r:id="rId52"/>
    <p:sldId id="278" r:id="rId53"/>
    <p:sldId id="334" r:id="rId54"/>
    <p:sldId id="337" r:id="rId55"/>
    <p:sldId id="353" r:id="rId56"/>
    <p:sldId id="340" r:id="rId57"/>
    <p:sldId id="338" r:id="rId58"/>
    <p:sldId id="391" r:id="rId59"/>
    <p:sldId id="392" r:id="rId60"/>
    <p:sldId id="332" r:id="rId61"/>
    <p:sldId id="344" r:id="rId62"/>
    <p:sldId id="341" r:id="rId63"/>
    <p:sldId id="342" r:id="rId64"/>
    <p:sldId id="345" r:id="rId65"/>
    <p:sldId id="336" r:id="rId66"/>
    <p:sldId id="354" r:id="rId67"/>
    <p:sldId id="339" r:id="rId68"/>
    <p:sldId id="346" r:id="rId69"/>
    <p:sldId id="343" r:id="rId70"/>
    <p:sldId id="347" r:id="rId71"/>
    <p:sldId id="348" r:id="rId72"/>
    <p:sldId id="349" r:id="rId73"/>
    <p:sldId id="351" r:id="rId74"/>
    <p:sldId id="350" r:id="rId75"/>
    <p:sldId id="364" r:id="rId76"/>
    <p:sldId id="333" r:id="rId77"/>
    <p:sldId id="352" r:id="rId78"/>
    <p:sldId id="281" r:id="rId79"/>
    <p:sldId id="360" r:id="rId80"/>
    <p:sldId id="283" r:id="rId81"/>
    <p:sldId id="284" r:id="rId82"/>
    <p:sldId id="285" r:id="rId83"/>
    <p:sldId id="356" r:id="rId84"/>
    <p:sldId id="358" r:id="rId85"/>
    <p:sldId id="359" r:id="rId86"/>
    <p:sldId id="357" r:id="rId87"/>
    <p:sldId id="362" r:id="rId88"/>
    <p:sldId id="287" r:id="rId89"/>
    <p:sldId id="361" r:id="rId90"/>
    <p:sldId id="365" r:id="rId91"/>
    <p:sldId id="363" r:id="rId92"/>
    <p:sldId id="390" r:id="rId93"/>
    <p:sldId id="300" r:id="rId94"/>
    <p:sldId id="383" r:id="rId95"/>
    <p:sldId id="384" r:id="rId96"/>
    <p:sldId id="297" r:id="rId97"/>
    <p:sldId id="373" r:id="rId98"/>
    <p:sldId id="301" r:id="rId99"/>
    <p:sldId id="385" r:id="rId100"/>
    <p:sldId id="386" r:id="rId101"/>
    <p:sldId id="387" r:id="rId102"/>
  </p:sldIdLst>
  <p:sldSz cx="9144000" cy="5143500" type="screen16x9"/>
  <p:notesSz cx="6858000" cy="9144000"/>
  <p:embeddedFontLst>
    <p:embeddedFont>
      <p:font typeface="Microsoft Yahei" panose="020B0503020204020204" pitchFamily="34" charset="-122"/>
      <p:regular r:id="rId104"/>
      <p:bold r:id="rId105"/>
    </p:embeddedFont>
    <p:embeddedFont>
      <p:font typeface="Inter" panose="02000503000000020004" pitchFamily="2" charset="0"/>
      <p:regular r:id="rId106"/>
      <p:bold r:id="rId107"/>
      <p:italic r:id="rId108"/>
      <p:boldItalic r:id="rId109"/>
    </p:embeddedFont>
    <p:embeddedFont>
      <p:font typeface="Lato" panose="020F0502020204030203" pitchFamily="34" charset="0"/>
      <p:regular r:id="rId110"/>
      <p:bold r:id="rId111"/>
      <p:italic r:id="rId112"/>
      <p:boldItalic r:id="rId113"/>
    </p:embeddedFont>
    <p:embeddedFont>
      <p:font typeface="Montserrat" pitchFamily="2" charset="0"/>
      <p:regular r:id="rId114"/>
      <p:bold r:id="rId115"/>
      <p:italic r:id="rId116"/>
      <p:boldItalic r:id="rId117"/>
    </p:embeddedFont>
    <p:embeddedFont>
      <p:font typeface="PingFang SC" panose="020B0400000000000000" pitchFamily="34" charset="-122"/>
      <p:regular r:id="rId118"/>
      <p:bold r:id="rId119"/>
    </p:embeddedFont>
    <p:embeddedFont>
      <p:font typeface="Roboto" panose="02000000000000000000" pitchFamily="2" charset="0"/>
      <p:regular r:id="rId120"/>
      <p:bold r:id="rId121"/>
      <p:italic r:id="rId122"/>
      <p:boldItalic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8"/>
    <p:restoredTop sz="81361"/>
  </p:normalViewPr>
  <p:slideViewPr>
    <p:cSldViewPr snapToGrid="0">
      <p:cViewPr varScale="1">
        <p:scale>
          <a:sx n="137" d="100"/>
          <a:sy n="137" d="100"/>
        </p:scale>
        <p:origin x="182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4.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9.fntdata"/><Relationship Id="rId16" Type="http://schemas.openxmlformats.org/officeDocument/2006/relationships/slide" Target="slides/slide13.xml"/><Relationship Id="rId107" Type="http://schemas.openxmlformats.org/officeDocument/2006/relationships/font" Target="fonts/font4.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2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0.fntdata"/><Relationship Id="rId118" Type="http://schemas.openxmlformats.org/officeDocument/2006/relationships/font" Target="fonts/font15.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108" Type="http://schemas.openxmlformats.org/officeDocument/2006/relationships/font" Target="fonts/font5.fntdata"/><Relationship Id="rId124"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1.fntdata"/><Relationship Id="rId119" Type="http://schemas.openxmlformats.org/officeDocument/2006/relationships/font" Target="fonts/font16.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6.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1.fntdata"/><Relationship Id="rId120" Type="http://schemas.openxmlformats.org/officeDocument/2006/relationships/font" Target="fonts/font17.fntdata"/><Relationship Id="rId125"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7.fntdata"/><Relationship Id="rId115" Type="http://schemas.openxmlformats.org/officeDocument/2006/relationships/font" Target="fonts/font12.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2.fntdata"/><Relationship Id="rId12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8.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8.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3.fntdata"/><Relationship Id="rId12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9.fntdata"/><Relationship Id="rId4" Type="http://schemas.openxmlformats.org/officeDocument/2006/relationships/slide" Target="slides/slide1.xml"/><Relationship Id="rId9"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61C4DA-9F7D-4BC9-9348-28A6D4790A1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A2D7A5A-43B7-45C3-B8D6-D935BA38AAE5}">
      <dgm:prSet/>
      <dgm:spPr/>
      <dgm:t>
        <a:bodyPr/>
        <a:lstStyle/>
        <a:p>
          <a:r>
            <a:rPr lang="zh-CN" b="1" i="0" dirty="0"/>
            <a:t>决策</a:t>
          </a:r>
          <a:r>
            <a:rPr lang="zh-CN" altLang="en-US" b="1" i="0" dirty="0"/>
            <a:t>过程</a:t>
          </a:r>
          <a:endParaRPr lang="en-US" dirty="0"/>
        </a:p>
      </dgm:t>
    </dgm:pt>
    <dgm:pt modelId="{16E0D048-E03C-4A60-9BDD-A4E99E129D5E}" type="parTrans" cxnId="{3CBF2318-2249-40D4-AEE7-3B41B413944A}">
      <dgm:prSet/>
      <dgm:spPr/>
      <dgm:t>
        <a:bodyPr/>
        <a:lstStyle/>
        <a:p>
          <a:endParaRPr lang="en-US"/>
        </a:p>
      </dgm:t>
    </dgm:pt>
    <dgm:pt modelId="{92A79412-92D3-43E0-881F-D53F7E388B2F}" type="sibTrans" cxnId="{3CBF2318-2249-40D4-AEE7-3B41B413944A}">
      <dgm:prSet/>
      <dgm:spPr/>
      <dgm:t>
        <a:bodyPr/>
        <a:lstStyle/>
        <a:p>
          <a:endParaRPr lang="en-US"/>
        </a:p>
      </dgm:t>
    </dgm:pt>
    <dgm:pt modelId="{FB1ECD63-6DEC-4897-A8B1-E7AEC9289E2C}">
      <dgm:prSet/>
      <dgm:spPr/>
      <dgm:t>
        <a:bodyPr/>
        <a:lstStyle/>
        <a:p>
          <a:r>
            <a:rPr lang="zh-CN" b="1" i="0"/>
            <a:t>文档透明</a:t>
          </a:r>
          <a:endParaRPr lang="en-US"/>
        </a:p>
      </dgm:t>
    </dgm:pt>
    <dgm:pt modelId="{355A6115-F547-48C4-8F4A-70B559376577}" type="parTrans" cxnId="{9A76D856-84B2-490B-B1A0-889893664CFB}">
      <dgm:prSet/>
      <dgm:spPr/>
      <dgm:t>
        <a:bodyPr/>
        <a:lstStyle/>
        <a:p>
          <a:endParaRPr lang="en-US"/>
        </a:p>
      </dgm:t>
    </dgm:pt>
    <dgm:pt modelId="{28931D77-0436-4BBF-AEC9-4B6B2097803A}" type="sibTrans" cxnId="{9A76D856-84B2-490B-B1A0-889893664CFB}">
      <dgm:prSet/>
      <dgm:spPr/>
      <dgm:t>
        <a:bodyPr/>
        <a:lstStyle/>
        <a:p>
          <a:endParaRPr lang="en-US"/>
        </a:p>
      </dgm:t>
    </dgm:pt>
    <dgm:pt modelId="{233C6F8A-8A45-4AEC-9F5F-73D1DE2B1B35}">
      <dgm:prSet/>
      <dgm:spPr/>
      <dgm:t>
        <a:bodyPr/>
        <a:lstStyle/>
        <a:p>
          <a:r>
            <a:rPr lang="zh-CN" b="1" i="0"/>
            <a:t>社区参与</a:t>
          </a:r>
          <a:endParaRPr lang="en-US"/>
        </a:p>
      </dgm:t>
    </dgm:pt>
    <dgm:pt modelId="{1C316144-4F22-4E2D-BCF3-7F36C9F30309}" type="parTrans" cxnId="{7ADE787D-2757-400D-8E11-BB50A950C586}">
      <dgm:prSet/>
      <dgm:spPr/>
      <dgm:t>
        <a:bodyPr/>
        <a:lstStyle/>
        <a:p>
          <a:endParaRPr lang="en-US"/>
        </a:p>
      </dgm:t>
    </dgm:pt>
    <dgm:pt modelId="{1B4B1FE3-B0CA-4651-AFFE-457E06F70560}" type="sibTrans" cxnId="{7ADE787D-2757-400D-8E11-BB50A950C586}">
      <dgm:prSet/>
      <dgm:spPr/>
      <dgm:t>
        <a:bodyPr/>
        <a:lstStyle/>
        <a:p>
          <a:endParaRPr lang="en-US"/>
        </a:p>
      </dgm:t>
    </dgm:pt>
    <dgm:pt modelId="{88A87DA7-7D5F-444E-B20C-0ACCD91E6081}">
      <dgm:prSet/>
      <dgm:spPr/>
      <dgm:t>
        <a:bodyPr/>
        <a:lstStyle/>
        <a:p>
          <a:r>
            <a:rPr lang="zh-CN" b="1" i="0" dirty="0"/>
            <a:t>版本管理</a:t>
          </a:r>
          <a:endParaRPr lang="en-US" altLang="zh-CN" b="1" i="0" dirty="0"/>
        </a:p>
        <a:p>
          <a:r>
            <a:rPr lang="zh-CN" b="1" i="0" dirty="0"/>
            <a:t>发布流程</a:t>
          </a:r>
          <a:endParaRPr lang="en-US" dirty="0"/>
        </a:p>
      </dgm:t>
    </dgm:pt>
    <dgm:pt modelId="{D196F402-D941-4A6A-842D-E960B42DF1C8}" type="parTrans" cxnId="{10106FFE-E52D-44A0-B456-42C1B829F0EA}">
      <dgm:prSet/>
      <dgm:spPr/>
      <dgm:t>
        <a:bodyPr/>
        <a:lstStyle/>
        <a:p>
          <a:endParaRPr lang="en-US"/>
        </a:p>
      </dgm:t>
    </dgm:pt>
    <dgm:pt modelId="{1D8F6D16-C49F-4B74-96A1-6C0FC855875D}" type="sibTrans" cxnId="{10106FFE-E52D-44A0-B456-42C1B829F0EA}">
      <dgm:prSet/>
      <dgm:spPr/>
      <dgm:t>
        <a:bodyPr/>
        <a:lstStyle/>
        <a:p>
          <a:endParaRPr lang="en-US"/>
        </a:p>
      </dgm:t>
    </dgm:pt>
    <dgm:pt modelId="{816293F1-DD6D-4581-87E5-C36795722D9D}">
      <dgm:prSet/>
      <dgm:spPr/>
      <dgm:t>
        <a:bodyPr/>
        <a:lstStyle/>
        <a:p>
          <a:r>
            <a:rPr lang="zh-CN" b="1" i="0" dirty="0"/>
            <a:t>包容</a:t>
          </a:r>
          <a:r>
            <a:rPr lang="zh-CN" altLang="en-US" b="1" i="0" dirty="0"/>
            <a:t>与平等</a:t>
          </a:r>
          <a:endParaRPr lang="en-US" dirty="0"/>
        </a:p>
      </dgm:t>
    </dgm:pt>
    <dgm:pt modelId="{3DB0566C-E444-401F-B094-BCF000A006BA}" type="parTrans" cxnId="{5FAE616D-10CB-44A9-B996-F1B11650E8A3}">
      <dgm:prSet/>
      <dgm:spPr/>
      <dgm:t>
        <a:bodyPr/>
        <a:lstStyle/>
        <a:p>
          <a:endParaRPr lang="en-US"/>
        </a:p>
      </dgm:t>
    </dgm:pt>
    <dgm:pt modelId="{9831DE6B-B230-4726-BDE4-BAAFF92C776B}" type="sibTrans" cxnId="{5FAE616D-10CB-44A9-B996-F1B11650E8A3}">
      <dgm:prSet/>
      <dgm:spPr/>
      <dgm:t>
        <a:bodyPr/>
        <a:lstStyle/>
        <a:p>
          <a:endParaRPr lang="en-US"/>
        </a:p>
      </dgm:t>
    </dgm:pt>
    <dgm:pt modelId="{05B33759-C76E-426B-B63C-3CB9DAE94156}">
      <dgm:prSet/>
      <dgm:spPr/>
      <dgm:t>
        <a:bodyPr/>
        <a:lstStyle/>
        <a:p>
          <a:r>
            <a:rPr lang="zh-CN" b="1" i="0" dirty="0"/>
            <a:t>审计与合规</a:t>
          </a:r>
          <a:endParaRPr lang="en-US" dirty="0"/>
        </a:p>
      </dgm:t>
    </dgm:pt>
    <dgm:pt modelId="{C004E680-9441-41B0-96E5-E6D23DA15B4C}" type="parTrans" cxnId="{CB7F8C70-08A3-4C93-9205-403E2DC88013}">
      <dgm:prSet/>
      <dgm:spPr/>
      <dgm:t>
        <a:bodyPr/>
        <a:lstStyle/>
        <a:p>
          <a:endParaRPr lang="en-US"/>
        </a:p>
      </dgm:t>
    </dgm:pt>
    <dgm:pt modelId="{CCC5D588-69AE-46D8-B609-AF2DAE86D487}" type="sibTrans" cxnId="{CB7F8C70-08A3-4C93-9205-403E2DC88013}">
      <dgm:prSet/>
      <dgm:spPr/>
      <dgm:t>
        <a:bodyPr/>
        <a:lstStyle/>
        <a:p>
          <a:endParaRPr lang="en-US"/>
        </a:p>
      </dgm:t>
    </dgm:pt>
    <dgm:pt modelId="{43D9BDC6-8E93-47A6-8F11-48CFA4FB8CCC}" type="pres">
      <dgm:prSet presAssocID="{7C61C4DA-9F7D-4BC9-9348-28A6D4790A14}" presName="root" presStyleCnt="0">
        <dgm:presLayoutVars>
          <dgm:dir/>
          <dgm:resizeHandles val="exact"/>
        </dgm:presLayoutVars>
      </dgm:prSet>
      <dgm:spPr/>
    </dgm:pt>
    <dgm:pt modelId="{B03E995E-94F1-4FF1-BF05-F71F5533AE32}" type="pres">
      <dgm:prSet presAssocID="{7C61C4DA-9F7D-4BC9-9348-28A6D4790A14}" presName="container" presStyleCnt="0">
        <dgm:presLayoutVars>
          <dgm:dir/>
          <dgm:resizeHandles val="exact"/>
        </dgm:presLayoutVars>
      </dgm:prSet>
      <dgm:spPr/>
    </dgm:pt>
    <dgm:pt modelId="{AC9DD6AD-12C8-4FDC-A1A3-A2F8D35A1B34}" type="pres">
      <dgm:prSet presAssocID="{1A2D7A5A-43B7-45C3-B8D6-D935BA38AAE5}" presName="compNode" presStyleCnt="0"/>
      <dgm:spPr/>
    </dgm:pt>
    <dgm:pt modelId="{A6B1E08C-9CF4-47F1-B53C-FC74A2768EDC}" type="pres">
      <dgm:prSet presAssocID="{1A2D7A5A-43B7-45C3-B8D6-D935BA38AAE5}" presName="iconBgRect" presStyleLbl="bgShp" presStyleIdx="0" presStyleCnt="6"/>
      <dgm:spPr/>
    </dgm:pt>
    <dgm:pt modelId="{BE444725-1D9D-49C2-8E25-F60FA30BB8F7}" type="pres">
      <dgm:prSet presAssocID="{1A2D7A5A-43B7-45C3-B8D6-D935BA38AAE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68102192-5FA5-4A52-A1F9-EAEB8786F955}" type="pres">
      <dgm:prSet presAssocID="{1A2D7A5A-43B7-45C3-B8D6-D935BA38AAE5}" presName="spaceRect" presStyleCnt="0"/>
      <dgm:spPr/>
    </dgm:pt>
    <dgm:pt modelId="{A6F03A90-48B1-42D4-A041-0D7A720C28C6}" type="pres">
      <dgm:prSet presAssocID="{1A2D7A5A-43B7-45C3-B8D6-D935BA38AAE5}" presName="textRect" presStyleLbl="revTx" presStyleIdx="0" presStyleCnt="6">
        <dgm:presLayoutVars>
          <dgm:chMax val="1"/>
          <dgm:chPref val="1"/>
        </dgm:presLayoutVars>
      </dgm:prSet>
      <dgm:spPr/>
    </dgm:pt>
    <dgm:pt modelId="{C504871A-6C01-4456-8E63-2428B2ADD2FE}" type="pres">
      <dgm:prSet presAssocID="{92A79412-92D3-43E0-881F-D53F7E388B2F}" presName="sibTrans" presStyleLbl="sibTrans2D1" presStyleIdx="0" presStyleCnt="0"/>
      <dgm:spPr/>
    </dgm:pt>
    <dgm:pt modelId="{B08B21DA-DFA7-4768-8417-C4F289329169}" type="pres">
      <dgm:prSet presAssocID="{FB1ECD63-6DEC-4897-A8B1-E7AEC9289E2C}" presName="compNode" presStyleCnt="0"/>
      <dgm:spPr/>
    </dgm:pt>
    <dgm:pt modelId="{D6333B20-130F-45DD-A8EA-138957C70A3F}" type="pres">
      <dgm:prSet presAssocID="{FB1ECD63-6DEC-4897-A8B1-E7AEC9289E2C}" presName="iconBgRect" presStyleLbl="bgShp" presStyleIdx="1" presStyleCnt="6"/>
      <dgm:spPr/>
    </dgm:pt>
    <dgm:pt modelId="{BE26F091-F4D1-4AEF-8915-FF96300E45FF}" type="pres">
      <dgm:prSet presAssocID="{FB1ECD63-6DEC-4897-A8B1-E7AEC9289E2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文档"/>
        </a:ext>
      </dgm:extLst>
    </dgm:pt>
    <dgm:pt modelId="{75D0C94C-98F3-42C3-A929-578AA19D538F}" type="pres">
      <dgm:prSet presAssocID="{FB1ECD63-6DEC-4897-A8B1-E7AEC9289E2C}" presName="spaceRect" presStyleCnt="0"/>
      <dgm:spPr/>
    </dgm:pt>
    <dgm:pt modelId="{9D4ECE86-DEB5-4A32-A0E0-4AE1D4F1726F}" type="pres">
      <dgm:prSet presAssocID="{FB1ECD63-6DEC-4897-A8B1-E7AEC9289E2C}" presName="textRect" presStyleLbl="revTx" presStyleIdx="1" presStyleCnt="6">
        <dgm:presLayoutVars>
          <dgm:chMax val="1"/>
          <dgm:chPref val="1"/>
        </dgm:presLayoutVars>
      </dgm:prSet>
      <dgm:spPr/>
    </dgm:pt>
    <dgm:pt modelId="{C01EC285-E539-49DD-B8DF-340C4B94998C}" type="pres">
      <dgm:prSet presAssocID="{28931D77-0436-4BBF-AEC9-4B6B2097803A}" presName="sibTrans" presStyleLbl="sibTrans2D1" presStyleIdx="0" presStyleCnt="0"/>
      <dgm:spPr/>
    </dgm:pt>
    <dgm:pt modelId="{76D6F318-E112-46D6-B63C-B5EE893D7210}" type="pres">
      <dgm:prSet presAssocID="{233C6F8A-8A45-4AEC-9F5F-73D1DE2B1B35}" presName="compNode" presStyleCnt="0"/>
      <dgm:spPr/>
    </dgm:pt>
    <dgm:pt modelId="{F2182161-0C75-4A2A-AFA3-B3E2A37057C9}" type="pres">
      <dgm:prSet presAssocID="{233C6F8A-8A45-4AEC-9F5F-73D1DE2B1B35}" presName="iconBgRect" presStyleLbl="bgShp" presStyleIdx="2" presStyleCnt="6"/>
      <dgm:spPr/>
    </dgm:pt>
    <dgm:pt modelId="{5BD35B79-F33D-4415-9106-E590378EC4EF}" type="pres">
      <dgm:prSet presAssocID="{233C6F8A-8A45-4AEC-9F5F-73D1DE2B1B3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组"/>
        </a:ext>
      </dgm:extLst>
    </dgm:pt>
    <dgm:pt modelId="{4C74AC86-17B2-4962-8382-E42D3107D9C9}" type="pres">
      <dgm:prSet presAssocID="{233C6F8A-8A45-4AEC-9F5F-73D1DE2B1B35}" presName="spaceRect" presStyleCnt="0"/>
      <dgm:spPr/>
    </dgm:pt>
    <dgm:pt modelId="{FCAFC715-A81D-402F-A640-909D71DE45D6}" type="pres">
      <dgm:prSet presAssocID="{233C6F8A-8A45-4AEC-9F5F-73D1DE2B1B35}" presName="textRect" presStyleLbl="revTx" presStyleIdx="2" presStyleCnt="6">
        <dgm:presLayoutVars>
          <dgm:chMax val="1"/>
          <dgm:chPref val="1"/>
        </dgm:presLayoutVars>
      </dgm:prSet>
      <dgm:spPr/>
    </dgm:pt>
    <dgm:pt modelId="{A284D167-0F77-4D67-8F97-A7256A11794C}" type="pres">
      <dgm:prSet presAssocID="{1B4B1FE3-B0CA-4651-AFFE-457E06F70560}" presName="sibTrans" presStyleLbl="sibTrans2D1" presStyleIdx="0" presStyleCnt="0"/>
      <dgm:spPr/>
    </dgm:pt>
    <dgm:pt modelId="{A867D22B-F6F0-497F-829D-2CA1CB0388EC}" type="pres">
      <dgm:prSet presAssocID="{88A87DA7-7D5F-444E-B20C-0ACCD91E6081}" presName="compNode" presStyleCnt="0"/>
      <dgm:spPr/>
    </dgm:pt>
    <dgm:pt modelId="{C1D9A324-3E4A-4E36-8F26-28420E5FDDA6}" type="pres">
      <dgm:prSet presAssocID="{88A87DA7-7D5F-444E-B20C-0ACCD91E6081}" presName="iconBgRect" presStyleLbl="bgShp" presStyleIdx="3" presStyleCnt="6"/>
      <dgm:spPr/>
    </dgm:pt>
    <dgm:pt modelId="{43D75E98-1386-4B22-BE8C-A83B8B6DFBE0}" type="pres">
      <dgm:prSet presAssocID="{88A87DA7-7D5F-444E-B20C-0ACCD91E608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le with Left Arrow"/>
        </a:ext>
      </dgm:extLst>
    </dgm:pt>
    <dgm:pt modelId="{87C05972-840D-49A8-8CFB-371AE95A93F7}" type="pres">
      <dgm:prSet presAssocID="{88A87DA7-7D5F-444E-B20C-0ACCD91E6081}" presName="spaceRect" presStyleCnt="0"/>
      <dgm:spPr/>
    </dgm:pt>
    <dgm:pt modelId="{E1C43DF2-293C-4427-9AEE-88D3AD337F87}" type="pres">
      <dgm:prSet presAssocID="{88A87DA7-7D5F-444E-B20C-0ACCD91E6081}" presName="textRect" presStyleLbl="revTx" presStyleIdx="3" presStyleCnt="6">
        <dgm:presLayoutVars>
          <dgm:chMax val="1"/>
          <dgm:chPref val="1"/>
        </dgm:presLayoutVars>
      </dgm:prSet>
      <dgm:spPr/>
    </dgm:pt>
    <dgm:pt modelId="{0178E1FA-2522-4721-A746-E7ABA2164B27}" type="pres">
      <dgm:prSet presAssocID="{1D8F6D16-C49F-4B74-96A1-6C0FC855875D}" presName="sibTrans" presStyleLbl="sibTrans2D1" presStyleIdx="0" presStyleCnt="0"/>
      <dgm:spPr/>
    </dgm:pt>
    <dgm:pt modelId="{FD8C7846-B86A-4FBD-A6E9-484C66D14D2F}" type="pres">
      <dgm:prSet presAssocID="{816293F1-DD6D-4581-87E5-C36795722D9D}" presName="compNode" presStyleCnt="0"/>
      <dgm:spPr/>
    </dgm:pt>
    <dgm:pt modelId="{3C7391BF-595B-4CA1-9C8B-BE7298639E00}" type="pres">
      <dgm:prSet presAssocID="{816293F1-DD6D-4581-87E5-C36795722D9D}" presName="iconBgRect" presStyleLbl="bgShp" presStyleIdx="4" presStyleCnt="6"/>
      <dgm:spPr/>
    </dgm:pt>
    <dgm:pt modelId="{D01CD1FE-03E9-491F-A2BF-CB59341BD748}" type="pres">
      <dgm:prSet presAssocID="{816293F1-DD6D-4581-87E5-C36795722D9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ocial Network"/>
        </a:ext>
      </dgm:extLst>
    </dgm:pt>
    <dgm:pt modelId="{8221AB35-FA59-49AA-8261-640A070888D5}" type="pres">
      <dgm:prSet presAssocID="{816293F1-DD6D-4581-87E5-C36795722D9D}" presName="spaceRect" presStyleCnt="0"/>
      <dgm:spPr/>
    </dgm:pt>
    <dgm:pt modelId="{A1743494-D9D0-48AF-A301-74C49D55B1CB}" type="pres">
      <dgm:prSet presAssocID="{816293F1-DD6D-4581-87E5-C36795722D9D}" presName="textRect" presStyleLbl="revTx" presStyleIdx="4" presStyleCnt="6">
        <dgm:presLayoutVars>
          <dgm:chMax val="1"/>
          <dgm:chPref val="1"/>
        </dgm:presLayoutVars>
      </dgm:prSet>
      <dgm:spPr/>
    </dgm:pt>
    <dgm:pt modelId="{6827DED2-1CE3-4932-9F1D-7E6C2FF2061B}" type="pres">
      <dgm:prSet presAssocID="{9831DE6B-B230-4726-BDE4-BAAFF92C776B}" presName="sibTrans" presStyleLbl="sibTrans2D1" presStyleIdx="0" presStyleCnt="0"/>
      <dgm:spPr/>
    </dgm:pt>
    <dgm:pt modelId="{2FAAEB2B-0C91-4A4E-9560-DC4C736B7974}" type="pres">
      <dgm:prSet presAssocID="{05B33759-C76E-426B-B63C-3CB9DAE94156}" presName="compNode" presStyleCnt="0"/>
      <dgm:spPr/>
    </dgm:pt>
    <dgm:pt modelId="{D949DC9F-56B8-4BDA-832E-D9A4356EA814}" type="pres">
      <dgm:prSet presAssocID="{05B33759-C76E-426B-B63C-3CB9DAE94156}" presName="iconBgRect" presStyleLbl="bgShp" presStyleIdx="5" presStyleCnt="6"/>
      <dgm:spPr/>
    </dgm:pt>
    <dgm:pt modelId="{795CCFB6-DA1E-46F6-A1F5-2551FF88CC05}" type="pres">
      <dgm:prSet presAssocID="{05B33759-C76E-426B-B63C-3CB9DAE9415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用户"/>
        </a:ext>
      </dgm:extLst>
    </dgm:pt>
    <dgm:pt modelId="{78F37D66-A11E-4558-A20B-3C93B0303F35}" type="pres">
      <dgm:prSet presAssocID="{05B33759-C76E-426B-B63C-3CB9DAE94156}" presName="spaceRect" presStyleCnt="0"/>
      <dgm:spPr/>
    </dgm:pt>
    <dgm:pt modelId="{0A96E600-A031-497C-B3C2-E2B0257C27F6}" type="pres">
      <dgm:prSet presAssocID="{05B33759-C76E-426B-B63C-3CB9DAE94156}" presName="textRect" presStyleLbl="revTx" presStyleIdx="5" presStyleCnt="6">
        <dgm:presLayoutVars>
          <dgm:chMax val="1"/>
          <dgm:chPref val="1"/>
        </dgm:presLayoutVars>
      </dgm:prSet>
      <dgm:spPr/>
    </dgm:pt>
  </dgm:ptLst>
  <dgm:cxnLst>
    <dgm:cxn modelId="{3CBF2318-2249-40D4-AEE7-3B41B413944A}" srcId="{7C61C4DA-9F7D-4BC9-9348-28A6D4790A14}" destId="{1A2D7A5A-43B7-45C3-B8D6-D935BA38AAE5}" srcOrd="0" destOrd="0" parTransId="{16E0D048-E03C-4A60-9BDD-A4E99E129D5E}" sibTransId="{92A79412-92D3-43E0-881F-D53F7E388B2F}"/>
    <dgm:cxn modelId="{FAAD521D-C6EA-4654-8950-5695907267B9}" type="presOf" srcId="{1B4B1FE3-B0CA-4651-AFFE-457E06F70560}" destId="{A284D167-0F77-4D67-8F97-A7256A11794C}" srcOrd="0" destOrd="0" presId="urn:microsoft.com/office/officeart/2018/2/layout/IconCircleList"/>
    <dgm:cxn modelId="{AFD36242-2CE0-43ED-92F0-793108BA6F14}" type="presOf" srcId="{9831DE6B-B230-4726-BDE4-BAAFF92C776B}" destId="{6827DED2-1CE3-4932-9F1D-7E6C2FF2061B}" srcOrd="0" destOrd="0" presId="urn:microsoft.com/office/officeart/2018/2/layout/IconCircleList"/>
    <dgm:cxn modelId="{4DE98E4C-B800-4BE5-8231-A7A146720B10}" type="presOf" srcId="{1A2D7A5A-43B7-45C3-B8D6-D935BA38AAE5}" destId="{A6F03A90-48B1-42D4-A041-0D7A720C28C6}" srcOrd="0" destOrd="0" presId="urn:microsoft.com/office/officeart/2018/2/layout/IconCircleList"/>
    <dgm:cxn modelId="{32EDEB51-4C1A-4F4D-AFE9-CF00BB4D8E1D}" type="presOf" srcId="{88A87DA7-7D5F-444E-B20C-0ACCD91E6081}" destId="{E1C43DF2-293C-4427-9AEE-88D3AD337F87}" srcOrd="0" destOrd="0" presId="urn:microsoft.com/office/officeart/2018/2/layout/IconCircleList"/>
    <dgm:cxn modelId="{9A76D856-84B2-490B-B1A0-889893664CFB}" srcId="{7C61C4DA-9F7D-4BC9-9348-28A6D4790A14}" destId="{FB1ECD63-6DEC-4897-A8B1-E7AEC9289E2C}" srcOrd="1" destOrd="0" parTransId="{355A6115-F547-48C4-8F4A-70B559376577}" sibTransId="{28931D77-0436-4BBF-AEC9-4B6B2097803A}"/>
    <dgm:cxn modelId="{7E449364-B0BC-4A56-8520-384991B1FF13}" type="presOf" srcId="{1D8F6D16-C49F-4B74-96A1-6C0FC855875D}" destId="{0178E1FA-2522-4721-A746-E7ABA2164B27}" srcOrd="0" destOrd="0" presId="urn:microsoft.com/office/officeart/2018/2/layout/IconCircleList"/>
    <dgm:cxn modelId="{FA2C9A6B-54DD-48D9-8F57-DC648F518425}" type="presOf" srcId="{816293F1-DD6D-4581-87E5-C36795722D9D}" destId="{A1743494-D9D0-48AF-A301-74C49D55B1CB}" srcOrd="0" destOrd="0" presId="urn:microsoft.com/office/officeart/2018/2/layout/IconCircleList"/>
    <dgm:cxn modelId="{5FAE616D-10CB-44A9-B996-F1B11650E8A3}" srcId="{7C61C4DA-9F7D-4BC9-9348-28A6D4790A14}" destId="{816293F1-DD6D-4581-87E5-C36795722D9D}" srcOrd="4" destOrd="0" parTransId="{3DB0566C-E444-401F-B094-BCF000A006BA}" sibTransId="{9831DE6B-B230-4726-BDE4-BAAFF92C776B}"/>
    <dgm:cxn modelId="{F32C966E-7612-4170-A65C-3F9BF6C0267E}" type="presOf" srcId="{28931D77-0436-4BBF-AEC9-4B6B2097803A}" destId="{C01EC285-E539-49DD-B8DF-340C4B94998C}" srcOrd="0" destOrd="0" presId="urn:microsoft.com/office/officeart/2018/2/layout/IconCircleList"/>
    <dgm:cxn modelId="{CB7F8C70-08A3-4C93-9205-403E2DC88013}" srcId="{7C61C4DA-9F7D-4BC9-9348-28A6D4790A14}" destId="{05B33759-C76E-426B-B63C-3CB9DAE94156}" srcOrd="5" destOrd="0" parTransId="{C004E680-9441-41B0-96E5-E6D23DA15B4C}" sibTransId="{CCC5D588-69AE-46D8-B609-AF2DAE86D487}"/>
    <dgm:cxn modelId="{7ADE787D-2757-400D-8E11-BB50A950C586}" srcId="{7C61C4DA-9F7D-4BC9-9348-28A6D4790A14}" destId="{233C6F8A-8A45-4AEC-9F5F-73D1DE2B1B35}" srcOrd="2" destOrd="0" parTransId="{1C316144-4F22-4E2D-BCF3-7F36C9F30309}" sibTransId="{1B4B1FE3-B0CA-4651-AFFE-457E06F70560}"/>
    <dgm:cxn modelId="{3C9B4893-0E01-473C-B05D-D63DB4548DBE}" type="presOf" srcId="{7C61C4DA-9F7D-4BC9-9348-28A6D4790A14}" destId="{43D9BDC6-8E93-47A6-8F11-48CFA4FB8CCC}" srcOrd="0" destOrd="0" presId="urn:microsoft.com/office/officeart/2018/2/layout/IconCircleList"/>
    <dgm:cxn modelId="{33D778B9-A6A1-47A4-BE5C-0D5190EF829C}" type="presOf" srcId="{05B33759-C76E-426B-B63C-3CB9DAE94156}" destId="{0A96E600-A031-497C-B3C2-E2B0257C27F6}" srcOrd="0" destOrd="0" presId="urn:microsoft.com/office/officeart/2018/2/layout/IconCircleList"/>
    <dgm:cxn modelId="{D2B6B8BF-A29B-481E-9457-D7ABC3907F48}" type="presOf" srcId="{92A79412-92D3-43E0-881F-D53F7E388B2F}" destId="{C504871A-6C01-4456-8E63-2428B2ADD2FE}" srcOrd="0" destOrd="0" presId="urn:microsoft.com/office/officeart/2018/2/layout/IconCircleList"/>
    <dgm:cxn modelId="{AD1D61D9-28C3-44D7-B13E-C8F728E45EF8}" type="presOf" srcId="{FB1ECD63-6DEC-4897-A8B1-E7AEC9289E2C}" destId="{9D4ECE86-DEB5-4A32-A0E0-4AE1D4F1726F}" srcOrd="0" destOrd="0" presId="urn:microsoft.com/office/officeart/2018/2/layout/IconCircleList"/>
    <dgm:cxn modelId="{C4F06EE8-EB3E-4462-AF62-2FA1FC63B555}" type="presOf" srcId="{233C6F8A-8A45-4AEC-9F5F-73D1DE2B1B35}" destId="{FCAFC715-A81D-402F-A640-909D71DE45D6}" srcOrd="0" destOrd="0" presId="urn:microsoft.com/office/officeart/2018/2/layout/IconCircleList"/>
    <dgm:cxn modelId="{10106FFE-E52D-44A0-B456-42C1B829F0EA}" srcId="{7C61C4DA-9F7D-4BC9-9348-28A6D4790A14}" destId="{88A87DA7-7D5F-444E-B20C-0ACCD91E6081}" srcOrd="3" destOrd="0" parTransId="{D196F402-D941-4A6A-842D-E960B42DF1C8}" sibTransId="{1D8F6D16-C49F-4B74-96A1-6C0FC855875D}"/>
    <dgm:cxn modelId="{430EC07B-C3A8-4DA1-AEBB-6681D77DDBFF}" type="presParOf" srcId="{43D9BDC6-8E93-47A6-8F11-48CFA4FB8CCC}" destId="{B03E995E-94F1-4FF1-BF05-F71F5533AE32}" srcOrd="0" destOrd="0" presId="urn:microsoft.com/office/officeart/2018/2/layout/IconCircleList"/>
    <dgm:cxn modelId="{0955E28A-2E9D-4D16-87EF-946631F5C78B}" type="presParOf" srcId="{B03E995E-94F1-4FF1-BF05-F71F5533AE32}" destId="{AC9DD6AD-12C8-4FDC-A1A3-A2F8D35A1B34}" srcOrd="0" destOrd="0" presId="urn:microsoft.com/office/officeart/2018/2/layout/IconCircleList"/>
    <dgm:cxn modelId="{4D0C91A0-B310-4DAA-83C7-E07EE6ABE0D3}" type="presParOf" srcId="{AC9DD6AD-12C8-4FDC-A1A3-A2F8D35A1B34}" destId="{A6B1E08C-9CF4-47F1-B53C-FC74A2768EDC}" srcOrd="0" destOrd="0" presId="urn:microsoft.com/office/officeart/2018/2/layout/IconCircleList"/>
    <dgm:cxn modelId="{6FEBC69A-44BC-4BDC-B6BC-F882AA27D6B0}" type="presParOf" srcId="{AC9DD6AD-12C8-4FDC-A1A3-A2F8D35A1B34}" destId="{BE444725-1D9D-49C2-8E25-F60FA30BB8F7}" srcOrd="1" destOrd="0" presId="urn:microsoft.com/office/officeart/2018/2/layout/IconCircleList"/>
    <dgm:cxn modelId="{1B22D6C7-FEF4-43EC-BE09-75E8B7CDB767}" type="presParOf" srcId="{AC9DD6AD-12C8-4FDC-A1A3-A2F8D35A1B34}" destId="{68102192-5FA5-4A52-A1F9-EAEB8786F955}" srcOrd="2" destOrd="0" presId="urn:microsoft.com/office/officeart/2018/2/layout/IconCircleList"/>
    <dgm:cxn modelId="{53E23090-18A0-4604-9EA9-61F54FF42DEE}" type="presParOf" srcId="{AC9DD6AD-12C8-4FDC-A1A3-A2F8D35A1B34}" destId="{A6F03A90-48B1-42D4-A041-0D7A720C28C6}" srcOrd="3" destOrd="0" presId="urn:microsoft.com/office/officeart/2018/2/layout/IconCircleList"/>
    <dgm:cxn modelId="{9B1DF8B7-18DF-4B23-9D3C-D99514ABC8C3}" type="presParOf" srcId="{B03E995E-94F1-4FF1-BF05-F71F5533AE32}" destId="{C504871A-6C01-4456-8E63-2428B2ADD2FE}" srcOrd="1" destOrd="0" presId="urn:microsoft.com/office/officeart/2018/2/layout/IconCircleList"/>
    <dgm:cxn modelId="{3BA4C18B-206D-4EF3-B440-43AF579504B3}" type="presParOf" srcId="{B03E995E-94F1-4FF1-BF05-F71F5533AE32}" destId="{B08B21DA-DFA7-4768-8417-C4F289329169}" srcOrd="2" destOrd="0" presId="urn:microsoft.com/office/officeart/2018/2/layout/IconCircleList"/>
    <dgm:cxn modelId="{FEB849D9-E8E4-42F1-98BA-A06E3264D09E}" type="presParOf" srcId="{B08B21DA-DFA7-4768-8417-C4F289329169}" destId="{D6333B20-130F-45DD-A8EA-138957C70A3F}" srcOrd="0" destOrd="0" presId="urn:microsoft.com/office/officeart/2018/2/layout/IconCircleList"/>
    <dgm:cxn modelId="{38E176EB-5A3B-462C-9EFF-ADEF96BC5094}" type="presParOf" srcId="{B08B21DA-DFA7-4768-8417-C4F289329169}" destId="{BE26F091-F4D1-4AEF-8915-FF96300E45FF}" srcOrd="1" destOrd="0" presId="urn:microsoft.com/office/officeart/2018/2/layout/IconCircleList"/>
    <dgm:cxn modelId="{D4A352C3-9463-4905-A7A8-B8A7E5F08044}" type="presParOf" srcId="{B08B21DA-DFA7-4768-8417-C4F289329169}" destId="{75D0C94C-98F3-42C3-A929-578AA19D538F}" srcOrd="2" destOrd="0" presId="urn:microsoft.com/office/officeart/2018/2/layout/IconCircleList"/>
    <dgm:cxn modelId="{3A4D68B0-7BC3-404B-9CC5-B704CA8524FA}" type="presParOf" srcId="{B08B21DA-DFA7-4768-8417-C4F289329169}" destId="{9D4ECE86-DEB5-4A32-A0E0-4AE1D4F1726F}" srcOrd="3" destOrd="0" presId="urn:microsoft.com/office/officeart/2018/2/layout/IconCircleList"/>
    <dgm:cxn modelId="{D5536DD3-4939-4830-A2C2-3D285F906FEA}" type="presParOf" srcId="{B03E995E-94F1-4FF1-BF05-F71F5533AE32}" destId="{C01EC285-E539-49DD-B8DF-340C4B94998C}" srcOrd="3" destOrd="0" presId="urn:microsoft.com/office/officeart/2018/2/layout/IconCircleList"/>
    <dgm:cxn modelId="{D0C06125-C3F2-439A-A22B-5E1478D90BDA}" type="presParOf" srcId="{B03E995E-94F1-4FF1-BF05-F71F5533AE32}" destId="{76D6F318-E112-46D6-B63C-B5EE893D7210}" srcOrd="4" destOrd="0" presId="urn:microsoft.com/office/officeart/2018/2/layout/IconCircleList"/>
    <dgm:cxn modelId="{B6ABF60D-AEAF-4237-B398-E015B6C068CB}" type="presParOf" srcId="{76D6F318-E112-46D6-B63C-B5EE893D7210}" destId="{F2182161-0C75-4A2A-AFA3-B3E2A37057C9}" srcOrd="0" destOrd="0" presId="urn:microsoft.com/office/officeart/2018/2/layout/IconCircleList"/>
    <dgm:cxn modelId="{65309CE4-9655-4D0A-BE02-D5267F371492}" type="presParOf" srcId="{76D6F318-E112-46D6-B63C-B5EE893D7210}" destId="{5BD35B79-F33D-4415-9106-E590378EC4EF}" srcOrd="1" destOrd="0" presId="urn:microsoft.com/office/officeart/2018/2/layout/IconCircleList"/>
    <dgm:cxn modelId="{AEB7CBD4-04DE-443F-B8C7-32EE2E1E2AFA}" type="presParOf" srcId="{76D6F318-E112-46D6-B63C-B5EE893D7210}" destId="{4C74AC86-17B2-4962-8382-E42D3107D9C9}" srcOrd="2" destOrd="0" presId="urn:microsoft.com/office/officeart/2018/2/layout/IconCircleList"/>
    <dgm:cxn modelId="{BAF42A2D-8592-4D08-B014-3BE25FAEEBC1}" type="presParOf" srcId="{76D6F318-E112-46D6-B63C-B5EE893D7210}" destId="{FCAFC715-A81D-402F-A640-909D71DE45D6}" srcOrd="3" destOrd="0" presId="urn:microsoft.com/office/officeart/2018/2/layout/IconCircleList"/>
    <dgm:cxn modelId="{B0C6FB79-2BD6-42EC-94E5-5FF94E062935}" type="presParOf" srcId="{B03E995E-94F1-4FF1-BF05-F71F5533AE32}" destId="{A284D167-0F77-4D67-8F97-A7256A11794C}" srcOrd="5" destOrd="0" presId="urn:microsoft.com/office/officeart/2018/2/layout/IconCircleList"/>
    <dgm:cxn modelId="{29514DCF-6468-40D4-8D99-6FC53499741E}" type="presParOf" srcId="{B03E995E-94F1-4FF1-BF05-F71F5533AE32}" destId="{A867D22B-F6F0-497F-829D-2CA1CB0388EC}" srcOrd="6" destOrd="0" presId="urn:microsoft.com/office/officeart/2018/2/layout/IconCircleList"/>
    <dgm:cxn modelId="{9F84E39F-12A8-4694-9C8D-79315496BF84}" type="presParOf" srcId="{A867D22B-F6F0-497F-829D-2CA1CB0388EC}" destId="{C1D9A324-3E4A-4E36-8F26-28420E5FDDA6}" srcOrd="0" destOrd="0" presId="urn:microsoft.com/office/officeart/2018/2/layout/IconCircleList"/>
    <dgm:cxn modelId="{D982F639-6429-48C2-B59E-54AF6A8515A3}" type="presParOf" srcId="{A867D22B-F6F0-497F-829D-2CA1CB0388EC}" destId="{43D75E98-1386-4B22-BE8C-A83B8B6DFBE0}" srcOrd="1" destOrd="0" presId="urn:microsoft.com/office/officeart/2018/2/layout/IconCircleList"/>
    <dgm:cxn modelId="{A84DB0FF-1E2B-412D-8E3F-CD070FD83969}" type="presParOf" srcId="{A867D22B-F6F0-497F-829D-2CA1CB0388EC}" destId="{87C05972-840D-49A8-8CFB-371AE95A93F7}" srcOrd="2" destOrd="0" presId="urn:microsoft.com/office/officeart/2018/2/layout/IconCircleList"/>
    <dgm:cxn modelId="{FA1F3B04-D46C-4665-B665-7993330900FD}" type="presParOf" srcId="{A867D22B-F6F0-497F-829D-2CA1CB0388EC}" destId="{E1C43DF2-293C-4427-9AEE-88D3AD337F87}" srcOrd="3" destOrd="0" presId="urn:microsoft.com/office/officeart/2018/2/layout/IconCircleList"/>
    <dgm:cxn modelId="{690148FC-8C5C-43EB-871F-94BE5B230445}" type="presParOf" srcId="{B03E995E-94F1-4FF1-BF05-F71F5533AE32}" destId="{0178E1FA-2522-4721-A746-E7ABA2164B27}" srcOrd="7" destOrd="0" presId="urn:microsoft.com/office/officeart/2018/2/layout/IconCircleList"/>
    <dgm:cxn modelId="{F5209881-50EF-4E52-B4CF-B7FACC4A8148}" type="presParOf" srcId="{B03E995E-94F1-4FF1-BF05-F71F5533AE32}" destId="{FD8C7846-B86A-4FBD-A6E9-484C66D14D2F}" srcOrd="8" destOrd="0" presId="urn:microsoft.com/office/officeart/2018/2/layout/IconCircleList"/>
    <dgm:cxn modelId="{70364242-5FF9-469E-AAFD-01C98B770CF3}" type="presParOf" srcId="{FD8C7846-B86A-4FBD-A6E9-484C66D14D2F}" destId="{3C7391BF-595B-4CA1-9C8B-BE7298639E00}" srcOrd="0" destOrd="0" presId="urn:microsoft.com/office/officeart/2018/2/layout/IconCircleList"/>
    <dgm:cxn modelId="{630FACA0-A45F-456C-AEE0-059108FF3B93}" type="presParOf" srcId="{FD8C7846-B86A-4FBD-A6E9-484C66D14D2F}" destId="{D01CD1FE-03E9-491F-A2BF-CB59341BD748}" srcOrd="1" destOrd="0" presId="urn:microsoft.com/office/officeart/2018/2/layout/IconCircleList"/>
    <dgm:cxn modelId="{04714905-7600-4C0D-BE13-BA4F2AF1DF6B}" type="presParOf" srcId="{FD8C7846-B86A-4FBD-A6E9-484C66D14D2F}" destId="{8221AB35-FA59-49AA-8261-640A070888D5}" srcOrd="2" destOrd="0" presId="urn:microsoft.com/office/officeart/2018/2/layout/IconCircleList"/>
    <dgm:cxn modelId="{F5134A6B-80CD-4C25-9487-B3EC5C482238}" type="presParOf" srcId="{FD8C7846-B86A-4FBD-A6E9-484C66D14D2F}" destId="{A1743494-D9D0-48AF-A301-74C49D55B1CB}" srcOrd="3" destOrd="0" presId="urn:microsoft.com/office/officeart/2018/2/layout/IconCircleList"/>
    <dgm:cxn modelId="{F9600718-605B-41CD-8A1A-57590C95DC1B}" type="presParOf" srcId="{B03E995E-94F1-4FF1-BF05-F71F5533AE32}" destId="{6827DED2-1CE3-4932-9F1D-7E6C2FF2061B}" srcOrd="9" destOrd="0" presId="urn:microsoft.com/office/officeart/2018/2/layout/IconCircleList"/>
    <dgm:cxn modelId="{656D533D-6EA4-491E-8451-215FA75C9823}" type="presParOf" srcId="{B03E995E-94F1-4FF1-BF05-F71F5533AE32}" destId="{2FAAEB2B-0C91-4A4E-9560-DC4C736B7974}" srcOrd="10" destOrd="0" presId="urn:microsoft.com/office/officeart/2018/2/layout/IconCircleList"/>
    <dgm:cxn modelId="{2A264CA5-3E68-48D5-998D-0D2D457352A7}" type="presParOf" srcId="{2FAAEB2B-0C91-4A4E-9560-DC4C736B7974}" destId="{D949DC9F-56B8-4BDA-832E-D9A4356EA814}" srcOrd="0" destOrd="0" presId="urn:microsoft.com/office/officeart/2018/2/layout/IconCircleList"/>
    <dgm:cxn modelId="{1D809E5F-A90A-4B00-987F-B247062CF300}" type="presParOf" srcId="{2FAAEB2B-0C91-4A4E-9560-DC4C736B7974}" destId="{795CCFB6-DA1E-46F6-A1F5-2551FF88CC05}" srcOrd="1" destOrd="0" presId="urn:microsoft.com/office/officeart/2018/2/layout/IconCircleList"/>
    <dgm:cxn modelId="{0D8E44DD-1F71-4C03-9E5C-B59B1E59A7F2}" type="presParOf" srcId="{2FAAEB2B-0C91-4A4E-9560-DC4C736B7974}" destId="{78F37D66-A11E-4558-A20B-3C93B0303F35}" srcOrd="2" destOrd="0" presId="urn:microsoft.com/office/officeart/2018/2/layout/IconCircleList"/>
    <dgm:cxn modelId="{C5662A00-C2F5-4125-953D-C4AF9986B2F3}" type="presParOf" srcId="{2FAAEB2B-0C91-4A4E-9560-DC4C736B7974}" destId="{0A96E600-A031-497C-B3C2-E2B0257C27F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1E08C-9CF4-47F1-B53C-FC74A2768EDC}">
      <dsp:nvSpPr>
        <dsp:cNvPr id="0" name=""/>
        <dsp:cNvSpPr/>
      </dsp:nvSpPr>
      <dsp:spPr>
        <a:xfrm>
          <a:off x="129876" y="638618"/>
          <a:ext cx="716110" cy="7161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444725-1D9D-49C2-8E25-F60FA30BB8F7}">
      <dsp:nvSpPr>
        <dsp:cNvPr id="0" name=""/>
        <dsp:cNvSpPr/>
      </dsp:nvSpPr>
      <dsp:spPr>
        <a:xfrm>
          <a:off x="280260" y="789002"/>
          <a:ext cx="415344" cy="4153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F03A90-48B1-42D4-A041-0D7A720C28C6}">
      <dsp:nvSpPr>
        <dsp:cNvPr id="0" name=""/>
        <dsp:cNvSpPr/>
      </dsp:nvSpPr>
      <dsp:spPr>
        <a:xfrm>
          <a:off x="999439" y="63861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zh-CN" sz="2000" b="1" i="0" kern="1200" dirty="0"/>
            <a:t>决策</a:t>
          </a:r>
          <a:r>
            <a:rPr lang="zh-CN" altLang="en-US" sz="2000" b="1" i="0" kern="1200" dirty="0"/>
            <a:t>过程</a:t>
          </a:r>
          <a:endParaRPr lang="en-US" sz="2000" kern="1200" dirty="0"/>
        </a:p>
      </dsp:txBody>
      <dsp:txXfrm>
        <a:off x="999439" y="638618"/>
        <a:ext cx="1687974" cy="716110"/>
      </dsp:txXfrm>
    </dsp:sp>
    <dsp:sp modelId="{D6333B20-130F-45DD-A8EA-138957C70A3F}">
      <dsp:nvSpPr>
        <dsp:cNvPr id="0" name=""/>
        <dsp:cNvSpPr/>
      </dsp:nvSpPr>
      <dsp:spPr>
        <a:xfrm>
          <a:off x="2981531" y="638618"/>
          <a:ext cx="716110" cy="7161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6F091-F4D1-4AEF-8915-FF96300E45FF}">
      <dsp:nvSpPr>
        <dsp:cNvPr id="0" name=""/>
        <dsp:cNvSpPr/>
      </dsp:nvSpPr>
      <dsp:spPr>
        <a:xfrm>
          <a:off x="3131914" y="789002"/>
          <a:ext cx="415344" cy="4153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4ECE86-DEB5-4A32-A0E0-4AE1D4F1726F}">
      <dsp:nvSpPr>
        <dsp:cNvPr id="0" name=""/>
        <dsp:cNvSpPr/>
      </dsp:nvSpPr>
      <dsp:spPr>
        <a:xfrm>
          <a:off x="3851094" y="63861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zh-CN" sz="2000" b="1" i="0" kern="1200"/>
            <a:t>文档透明</a:t>
          </a:r>
          <a:endParaRPr lang="en-US" sz="2000" kern="1200"/>
        </a:p>
      </dsp:txBody>
      <dsp:txXfrm>
        <a:off x="3851094" y="638618"/>
        <a:ext cx="1687974" cy="716110"/>
      </dsp:txXfrm>
    </dsp:sp>
    <dsp:sp modelId="{F2182161-0C75-4A2A-AFA3-B3E2A37057C9}">
      <dsp:nvSpPr>
        <dsp:cNvPr id="0" name=""/>
        <dsp:cNvSpPr/>
      </dsp:nvSpPr>
      <dsp:spPr>
        <a:xfrm>
          <a:off x="5833185" y="638618"/>
          <a:ext cx="716110" cy="7161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D35B79-F33D-4415-9106-E590378EC4EF}">
      <dsp:nvSpPr>
        <dsp:cNvPr id="0" name=""/>
        <dsp:cNvSpPr/>
      </dsp:nvSpPr>
      <dsp:spPr>
        <a:xfrm>
          <a:off x="5983568" y="789002"/>
          <a:ext cx="415344" cy="4153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AFC715-A81D-402F-A640-909D71DE45D6}">
      <dsp:nvSpPr>
        <dsp:cNvPr id="0" name=""/>
        <dsp:cNvSpPr/>
      </dsp:nvSpPr>
      <dsp:spPr>
        <a:xfrm>
          <a:off x="6702748" y="63861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zh-CN" sz="2000" b="1" i="0" kern="1200"/>
            <a:t>社区参与</a:t>
          </a:r>
          <a:endParaRPr lang="en-US" sz="2000" kern="1200"/>
        </a:p>
      </dsp:txBody>
      <dsp:txXfrm>
        <a:off x="6702748" y="638618"/>
        <a:ext cx="1687974" cy="716110"/>
      </dsp:txXfrm>
    </dsp:sp>
    <dsp:sp modelId="{C1D9A324-3E4A-4E36-8F26-28420E5FDDA6}">
      <dsp:nvSpPr>
        <dsp:cNvPr id="0" name=""/>
        <dsp:cNvSpPr/>
      </dsp:nvSpPr>
      <dsp:spPr>
        <a:xfrm>
          <a:off x="129876" y="1909678"/>
          <a:ext cx="716110" cy="7161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D75E98-1386-4B22-BE8C-A83B8B6DFBE0}">
      <dsp:nvSpPr>
        <dsp:cNvPr id="0" name=""/>
        <dsp:cNvSpPr/>
      </dsp:nvSpPr>
      <dsp:spPr>
        <a:xfrm>
          <a:off x="280260" y="2060061"/>
          <a:ext cx="415344" cy="4153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C43DF2-293C-4427-9AEE-88D3AD337F87}">
      <dsp:nvSpPr>
        <dsp:cNvPr id="0" name=""/>
        <dsp:cNvSpPr/>
      </dsp:nvSpPr>
      <dsp:spPr>
        <a:xfrm>
          <a:off x="999439" y="190967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zh-CN" sz="2000" b="1" i="0" kern="1200" dirty="0"/>
            <a:t>版本管理</a:t>
          </a:r>
          <a:endParaRPr lang="en-US" altLang="zh-CN" sz="2000" b="1" i="0" kern="1200" dirty="0"/>
        </a:p>
        <a:p>
          <a:pPr marL="0" lvl="0" indent="0" algn="l" defTabSz="889000">
            <a:lnSpc>
              <a:spcPct val="90000"/>
            </a:lnSpc>
            <a:spcBef>
              <a:spcPct val="0"/>
            </a:spcBef>
            <a:spcAft>
              <a:spcPct val="35000"/>
            </a:spcAft>
            <a:buNone/>
          </a:pPr>
          <a:r>
            <a:rPr lang="zh-CN" sz="2000" b="1" i="0" kern="1200" dirty="0"/>
            <a:t>发布流程</a:t>
          </a:r>
          <a:endParaRPr lang="en-US" sz="2000" kern="1200" dirty="0"/>
        </a:p>
      </dsp:txBody>
      <dsp:txXfrm>
        <a:off x="999439" y="1909678"/>
        <a:ext cx="1687974" cy="716110"/>
      </dsp:txXfrm>
    </dsp:sp>
    <dsp:sp modelId="{3C7391BF-595B-4CA1-9C8B-BE7298639E00}">
      <dsp:nvSpPr>
        <dsp:cNvPr id="0" name=""/>
        <dsp:cNvSpPr/>
      </dsp:nvSpPr>
      <dsp:spPr>
        <a:xfrm>
          <a:off x="2981531" y="1909678"/>
          <a:ext cx="716110" cy="7161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CD1FE-03E9-491F-A2BF-CB59341BD748}">
      <dsp:nvSpPr>
        <dsp:cNvPr id="0" name=""/>
        <dsp:cNvSpPr/>
      </dsp:nvSpPr>
      <dsp:spPr>
        <a:xfrm>
          <a:off x="3131914" y="2060061"/>
          <a:ext cx="415344" cy="4153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743494-D9D0-48AF-A301-74C49D55B1CB}">
      <dsp:nvSpPr>
        <dsp:cNvPr id="0" name=""/>
        <dsp:cNvSpPr/>
      </dsp:nvSpPr>
      <dsp:spPr>
        <a:xfrm>
          <a:off x="3851094" y="190967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zh-CN" sz="2000" b="1" i="0" kern="1200" dirty="0"/>
            <a:t>包容</a:t>
          </a:r>
          <a:r>
            <a:rPr lang="zh-CN" altLang="en-US" sz="2000" b="1" i="0" kern="1200" dirty="0"/>
            <a:t>与平等</a:t>
          </a:r>
          <a:endParaRPr lang="en-US" sz="2000" kern="1200" dirty="0"/>
        </a:p>
      </dsp:txBody>
      <dsp:txXfrm>
        <a:off x="3851094" y="1909678"/>
        <a:ext cx="1687974" cy="716110"/>
      </dsp:txXfrm>
    </dsp:sp>
    <dsp:sp modelId="{D949DC9F-56B8-4BDA-832E-D9A4356EA814}">
      <dsp:nvSpPr>
        <dsp:cNvPr id="0" name=""/>
        <dsp:cNvSpPr/>
      </dsp:nvSpPr>
      <dsp:spPr>
        <a:xfrm>
          <a:off x="5833185" y="1909678"/>
          <a:ext cx="716110" cy="7161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5CCFB6-DA1E-46F6-A1F5-2551FF88CC05}">
      <dsp:nvSpPr>
        <dsp:cNvPr id="0" name=""/>
        <dsp:cNvSpPr/>
      </dsp:nvSpPr>
      <dsp:spPr>
        <a:xfrm>
          <a:off x="5983568" y="2060061"/>
          <a:ext cx="415344" cy="4153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96E600-A031-497C-B3C2-E2B0257C27F6}">
      <dsp:nvSpPr>
        <dsp:cNvPr id="0" name=""/>
        <dsp:cNvSpPr/>
      </dsp:nvSpPr>
      <dsp:spPr>
        <a:xfrm>
          <a:off x="6702748" y="190967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zh-CN" sz="2000" b="1" i="0" kern="1200" dirty="0"/>
            <a:t>审计与合规</a:t>
          </a:r>
          <a:endParaRPr lang="en-US" sz="2000" kern="1200" dirty="0"/>
        </a:p>
      </dsp:txBody>
      <dsp:txXfrm>
        <a:off x="6702748" y="1909678"/>
        <a:ext cx="1687974" cy="71611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dilime.com/static/b82670ce0c9a89b9605d85ab5439ba17/e1596/v8_357_blogpost_linux_debugging_tools_diagram_infographic-1-.jp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ivotal.io/cloud-nativ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Git</a:t>
            </a:r>
            <a:r>
              <a:rPr kumimoji="1" lang="zh-CN" altLang="en-US" dirty="0"/>
              <a:t> 是用来做代码的分支管理，帮助社区协同开发的工具</a:t>
            </a:r>
            <a:endParaRPr kumimoji="1" lang="en-US" altLang="zh-CN" dirty="0"/>
          </a:p>
          <a:p>
            <a:r>
              <a:rPr kumimoji="1" lang="en-US" altLang="zh-CN" dirty="0"/>
              <a:t>Linux</a:t>
            </a:r>
            <a:r>
              <a:rPr kumimoji="1" lang="zh-CN" altLang="en-US" dirty="0"/>
              <a:t> 则是</a:t>
            </a:r>
          </a:p>
        </p:txBody>
      </p:sp>
    </p:spTree>
    <p:extLst>
      <p:ext uri="{BB962C8B-B14F-4D97-AF65-F5344CB8AC3E}">
        <p14:creationId xmlns:p14="http://schemas.microsoft.com/office/powerpoint/2010/main" val="220164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代码管理的流程目前几乎都是 </a:t>
            </a:r>
            <a:r>
              <a:rPr kumimoji="1" lang="en-US" altLang="zh-CN" dirty="0"/>
              <a:t>git</a:t>
            </a:r>
            <a:r>
              <a:rPr kumimoji="1" lang="zh-CN" altLang="en-US" dirty="0"/>
              <a:t> </a:t>
            </a:r>
            <a:r>
              <a:rPr kumimoji="1" lang="en-US" altLang="zh-CN" dirty="0"/>
              <a:t>flow</a:t>
            </a:r>
          </a:p>
          <a:p>
            <a:r>
              <a:rPr kumimoji="1" lang="zh-CN" altLang="en-US" dirty="0"/>
              <a:t>而代码托管平台有很多，其中 </a:t>
            </a:r>
            <a:r>
              <a:rPr kumimoji="1" lang="en-US" altLang="zh-CN" dirty="0" err="1"/>
              <a:t>Github</a:t>
            </a:r>
            <a:r>
              <a:rPr kumimoji="1" lang="zh-CN" altLang="en-US" dirty="0"/>
              <a:t> 应该是目前全球最大的代码托管平台；</a:t>
            </a:r>
            <a:r>
              <a:rPr kumimoji="1" lang="en-US" altLang="zh-CN" dirty="0"/>
              <a:t>Gitlab</a:t>
            </a:r>
            <a:r>
              <a:rPr kumimoji="1" lang="zh-CN" altLang="en-US" dirty="0"/>
              <a:t> 则是一款开源的代码托管平台，可以从开源项目直接启动一个代码托管平台。</a:t>
            </a:r>
          </a:p>
        </p:txBody>
      </p:sp>
    </p:spTree>
    <p:extLst>
      <p:ext uri="{BB962C8B-B14F-4D97-AF65-F5344CB8AC3E}">
        <p14:creationId xmlns:p14="http://schemas.microsoft.com/office/powerpoint/2010/main" val="1127990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系统</a:t>
            </a:r>
          </a:p>
        </p:txBody>
      </p:sp>
    </p:spTree>
    <p:extLst>
      <p:ext uri="{BB962C8B-B14F-4D97-AF65-F5344CB8AC3E}">
        <p14:creationId xmlns:p14="http://schemas.microsoft.com/office/powerpoint/2010/main" val="614019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0facd11b5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0facd11b5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https://codilime.com/static/b82670ce0c9a89b9605d85ab5439ba17/e1596/v8_357_blogpost_linux_debugging_tools_diagram_infographic-1-.jpg</a:t>
            </a:r>
            <a:r>
              <a:rPr lang="en" dirty="0"/>
              <a:t> </a:t>
            </a:r>
            <a:br>
              <a:rPr lang="en" dirty="0"/>
            </a:br>
            <a:br>
              <a:rPr lang="en" dirty="0"/>
            </a:br>
            <a:r>
              <a:rPr lang="en" dirty="0"/>
              <a:t>Linux</a:t>
            </a:r>
            <a:r>
              <a:rPr lang="zh-CN" altLang="en-US" dirty="0"/>
              <a:t> 作为标杆的开源项目，也在 </a:t>
            </a:r>
            <a:r>
              <a:rPr lang="en-US" altLang="zh-CN" dirty="0"/>
              <a:t>Linux</a:t>
            </a:r>
            <a:r>
              <a:rPr lang="zh-CN" altLang="en-US" dirty="0"/>
              <a:t>生态催生出了大量的开源工具，这张图展示的是 </a:t>
            </a:r>
            <a:r>
              <a:rPr lang="en-US" altLang="zh-CN" dirty="0"/>
              <a:t>Linux</a:t>
            </a:r>
            <a:r>
              <a:rPr lang="zh-CN" altLang="en-US" dirty="0"/>
              <a:t> 拍错过程可能会用到的各种开源工具。</a:t>
            </a:r>
            <a:endParaRPr lang="en-US" altLang="zh-CN" dirty="0"/>
          </a:p>
          <a:p>
            <a:pPr marL="0" lvl="0" indent="0" algn="l" rtl="0">
              <a:spcBef>
                <a:spcPts val="0"/>
              </a:spcBef>
              <a:spcAft>
                <a:spcPts val="0"/>
              </a:spcAft>
              <a:buNone/>
            </a:pPr>
            <a:r>
              <a:rPr lang="zh-CN" altLang="en-US" dirty="0"/>
              <a:t>不过这个不是今天要讲的重点，今天我主要从云原生发展的角度介绍一下最常用的一些开源工具。</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facd11b5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facd11b5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 dirty="0">
                <a:solidFill>
                  <a:schemeClr val="tx1"/>
                </a:solidFill>
              </a:rPr>
              <a:t>云原生</a:t>
            </a:r>
            <a:r>
              <a:rPr lang="zh-CN" altLang="en-US" dirty="0">
                <a:solidFill>
                  <a:schemeClr val="tx1"/>
                </a:solidFill>
              </a:rPr>
              <a:t>视角，如何分类这些项目和工具。</a:t>
            </a:r>
            <a:endParaRPr lang="en-US" altLang="zh-CN"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ltLang="zh-CN"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dirty="0">
                <a:solidFill>
                  <a:schemeClr val="tx1"/>
                </a:solidFill>
              </a:rPr>
              <a:t>https://</a:t>
            </a:r>
            <a:r>
              <a:rPr lang="en" altLang="zh-CN" dirty="0" err="1">
                <a:solidFill>
                  <a:schemeClr val="tx1"/>
                </a:solidFill>
              </a:rPr>
              <a:t>landscape.cncf.io</a:t>
            </a:r>
            <a:r>
              <a:rPr lang="en" altLang="zh-CN" dirty="0">
                <a:solidFill>
                  <a:schemeClr val="tx1"/>
                </a:solid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 dirty="0">
                <a:solidFill>
                  <a:schemeClr val="tx1"/>
                </a:solidFill>
              </a:rPr>
              <a:t>这个是</a:t>
            </a:r>
            <a:r>
              <a:rPr lang="zh-CN" altLang="en-US" dirty="0">
                <a:solidFill>
                  <a:schemeClr val="tx1"/>
                </a:solidFill>
              </a:rPr>
              <a:t> 云原生 生态全景图</a:t>
            </a:r>
            <a:endParaRPr lang="en-US" altLang="zh-CN"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solidFill>
                  <a:schemeClr val="tx1"/>
                </a:solidFill>
              </a:rPr>
              <a:t>-</a:t>
            </a:r>
            <a:r>
              <a:rPr lang="zh-CN" altLang="en-US" dirty="0">
                <a:solidFill>
                  <a:schemeClr val="tx1"/>
                </a:solidFill>
              </a:rPr>
              <a:t> 这里可以看到，主要包括了 网络、存储、编排、持续集成</a:t>
            </a:r>
            <a:r>
              <a:rPr lang="en-US" altLang="zh-CN" dirty="0">
                <a:solidFill>
                  <a:schemeClr val="tx1"/>
                </a:solidFill>
              </a:rPr>
              <a:t>&amp;</a:t>
            </a:r>
            <a:r>
              <a:rPr lang="zh-CN" altLang="en-US" dirty="0">
                <a:solidFill>
                  <a:schemeClr val="tx1"/>
                </a:solidFill>
              </a:rPr>
              <a:t>发布、数据库、运行时、安全、可观测等方向。</a:t>
            </a:r>
            <a:endParaRPr lang="en" altLang="zh-CN" dirty="0">
              <a:solidFill>
                <a:schemeClr val="tx1"/>
              </a:solidFill>
            </a:endParaRPr>
          </a:p>
          <a:p>
            <a:pPr marL="0" lvl="0" indent="0" algn="l" rtl="0">
              <a:spcBef>
                <a:spcPts val="0"/>
              </a:spcBef>
              <a:spcAft>
                <a:spcPts val="0"/>
              </a:spcAft>
              <a:buNone/>
            </a:pPr>
            <a:r>
              <a:rPr lang="zh-CN" altLang="en-US" dirty="0"/>
              <a:t>这里涉及的相对比较多，我们后面会介绍其中一部分。</a:t>
            </a:r>
            <a:endParaRPr dirty="0"/>
          </a:p>
        </p:txBody>
      </p:sp>
    </p:spTree>
    <p:extLst>
      <p:ext uri="{BB962C8B-B14F-4D97-AF65-F5344CB8AC3E}">
        <p14:creationId xmlns:p14="http://schemas.microsoft.com/office/powerpoint/2010/main" val="1791759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53034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Docker</a:t>
            </a:r>
            <a:r>
              <a:rPr kumimoji="1" lang="zh-CN" altLang="en-US" dirty="0"/>
              <a:t> 发布的时候， </a:t>
            </a:r>
            <a:r>
              <a:rPr kumimoji="1" lang="en-US" altLang="zh-CN" dirty="0"/>
              <a:t>Build</a:t>
            </a:r>
            <a:r>
              <a:rPr kumimoji="1" lang="zh-CN" altLang="en-US" dirty="0"/>
              <a:t> 构建、</a:t>
            </a:r>
            <a:r>
              <a:rPr kumimoji="1" lang="en-US" altLang="zh-CN" dirty="0"/>
              <a:t>Ship</a:t>
            </a:r>
            <a:r>
              <a:rPr kumimoji="1" lang="zh-CN" altLang="en-US" dirty="0"/>
              <a:t> 镜像仓库、</a:t>
            </a:r>
            <a:r>
              <a:rPr kumimoji="1" lang="en-US" altLang="zh-CN" dirty="0"/>
              <a:t>Run</a:t>
            </a:r>
            <a:r>
              <a:rPr kumimoji="1" lang="zh-CN" altLang="en-US" dirty="0"/>
              <a:t> 运行。</a:t>
            </a:r>
          </a:p>
        </p:txBody>
      </p:sp>
    </p:spTree>
    <p:extLst>
      <p:ext uri="{BB962C8B-B14F-4D97-AF65-F5344CB8AC3E}">
        <p14:creationId xmlns:p14="http://schemas.microsoft.com/office/powerpoint/2010/main" val="1380220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Docker </a:t>
            </a:r>
            <a:r>
              <a:rPr kumimoji="1" lang="zh-CN" altLang="en-US" dirty="0"/>
              <a:t>提供的能力更多的是 沙箱能力</a:t>
            </a:r>
            <a:endParaRPr kumimoji="1" lang="en-US" altLang="zh-CN" dirty="0"/>
          </a:p>
          <a:p>
            <a:r>
              <a:rPr kumimoji="1" lang="en-US" altLang="zh-CN" dirty="0"/>
              <a:t>2014</a:t>
            </a:r>
            <a:r>
              <a:rPr kumimoji="1" lang="zh-CN" altLang="en-US" dirty="0"/>
              <a:t>年</a:t>
            </a:r>
            <a:endParaRPr kumimoji="1" lang="en-US" altLang="zh-CN" dirty="0"/>
          </a:p>
          <a:p>
            <a:pPr lvl="1"/>
            <a:r>
              <a:rPr kumimoji="1" lang="zh-CN" altLang="en-US" dirty="0"/>
              <a:t>编排能力方面是不足的，在早期 </a:t>
            </a:r>
            <a:r>
              <a:rPr kumimoji="1" lang="en-US" altLang="zh-CN" dirty="0"/>
              <a:t>Kubernetes</a:t>
            </a:r>
            <a:r>
              <a:rPr kumimoji="1" lang="zh-CN" altLang="en-US" dirty="0"/>
              <a:t>（</a:t>
            </a:r>
            <a:r>
              <a:rPr kumimoji="1" lang="en-US" altLang="zh-CN" dirty="0"/>
              <a:t>Google</a:t>
            </a:r>
            <a:r>
              <a:rPr kumimoji="1" lang="zh-CN" altLang="en-US" dirty="0"/>
              <a:t>内部的</a:t>
            </a:r>
            <a:r>
              <a:rPr kumimoji="1" lang="en-US" altLang="zh-CN" dirty="0"/>
              <a:t>Borg</a:t>
            </a:r>
            <a:r>
              <a:rPr kumimoji="1" lang="zh-CN" altLang="en-US" dirty="0"/>
              <a:t>） 、 </a:t>
            </a:r>
            <a:r>
              <a:rPr kumimoji="1" lang="en-US" altLang="zh-CN" dirty="0"/>
              <a:t>Swarm</a:t>
            </a:r>
            <a:r>
              <a:rPr kumimoji="1" lang="zh-CN" altLang="en-US" dirty="0"/>
              <a:t> 、 </a:t>
            </a:r>
            <a:r>
              <a:rPr kumimoji="1" lang="en-US" altLang="zh-CN" dirty="0"/>
              <a:t>Mesos</a:t>
            </a:r>
            <a:r>
              <a:rPr kumimoji="1" lang="zh-CN" altLang="en-US" dirty="0"/>
              <a:t>（</a:t>
            </a:r>
            <a:r>
              <a:rPr kumimoji="1" lang="en-US" altLang="zh-CN" dirty="0"/>
              <a:t>cluster</a:t>
            </a:r>
            <a:r>
              <a:rPr kumimoji="1" lang="zh-CN" altLang="en-US" dirty="0"/>
              <a:t> </a:t>
            </a:r>
            <a:r>
              <a:rPr kumimoji="1" lang="en-US" altLang="zh-CN" dirty="0"/>
              <a:t>management</a:t>
            </a:r>
            <a:r>
              <a:rPr kumimoji="1" lang="zh-CN" altLang="en-US" dirty="0"/>
              <a:t> 在</a:t>
            </a:r>
            <a:r>
              <a:rPr kumimoji="1" lang="en-US" altLang="zh-CN" dirty="0"/>
              <a:t>14</a:t>
            </a:r>
            <a:r>
              <a:rPr kumimoji="1" lang="zh-CN" altLang="en-US" dirty="0"/>
              <a:t>年也开始支持容器编排）</a:t>
            </a:r>
            <a:endParaRPr kumimoji="1" lang="en-US" altLang="zh-CN" dirty="0"/>
          </a:p>
          <a:p>
            <a:pPr lvl="0"/>
            <a:r>
              <a:rPr kumimoji="1" lang="zh-CN" altLang="en-US" dirty="0"/>
              <a:t>后续的发展，</a:t>
            </a:r>
            <a:r>
              <a:rPr kumimoji="1" lang="en-US" altLang="zh-CN" dirty="0"/>
              <a:t>Kubernetes</a:t>
            </a:r>
            <a:r>
              <a:rPr kumimoji="1" lang="zh-CN" altLang="en-US" dirty="0"/>
              <a:t> 逐渐成为主流，这里面有很多原因，其中比较重要的几个点，后面会介绍下。</a:t>
            </a:r>
          </a:p>
        </p:txBody>
      </p:sp>
    </p:spTree>
    <p:extLst>
      <p:ext uri="{BB962C8B-B14F-4D97-AF65-F5344CB8AC3E}">
        <p14:creationId xmlns:p14="http://schemas.microsoft.com/office/powerpoint/2010/main" val="1870868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Kubernetes</a:t>
            </a:r>
            <a:r>
              <a:rPr kumimoji="1" lang="zh-CN" altLang="en-US" dirty="0"/>
              <a:t> 定义了一套 </a:t>
            </a:r>
            <a:r>
              <a:rPr kumimoji="1" lang="en-US" altLang="zh-CN" dirty="0"/>
              <a:t>CRI</a:t>
            </a:r>
            <a:r>
              <a:rPr kumimoji="1" lang="zh-CN" altLang="en-US" dirty="0"/>
              <a:t>，</a:t>
            </a:r>
            <a:r>
              <a:rPr kumimoji="1" lang="en-US" altLang="zh-CN" dirty="0"/>
              <a:t>container</a:t>
            </a:r>
            <a:r>
              <a:rPr kumimoji="1" lang="zh-CN" altLang="en-US" dirty="0"/>
              <a:t> </a:t>
            </a:r>
            <a:r>
              <a:rPr kumimoji="1" lang="en-US" altLang="zh-CN" dirty="0"/>
              <a:t>runtime</a:t>
            </a:r>
            <a:r>
              <a:rPr kumimoji="1" lang="zh-CN" altLang="en-US" dirty="0"/>
              <a:t> </a:t>
            </a:r>
            <a:r>
              <a:rPr kumimoji="1" lang="en-US" altLang="zh-CN" dirty="0"/>
              <a:t>interface</a:t>
            </a:r>
            <a:r>
              <a:rPr kumimoji="1" lang="zh-CN" altLang="en-US" dirty="0"/>
              <a:t> 的接口层，只要实现了这些接口，就是容器运行时。</a:t>
            </a:r>
            <a:endParaRPr kumimoji="1" lang="en-US" altLang="zh-CN" dirty="0"/>
          </a:p>
          <a:p>
            <a:pPr lvl="1"/>
            <a:r>
              <a:rPr kumimoji="1" lang="zh-CN" altLang="en-US" dirty="0"/>
              <a:t>最初对 </a:t>
            </a:r>
            <a:r>
              <a:rPr kumimoji="1" lang="en-US" altLang="zh-CN" dirty="0"/>
              <a:t>docker</a:t>
            </a:r>
            <a:r>
              <a:rPr kumimoji="1" lang="zh-CN" altLang="en-US" dirty="0"/>
              <a:t>的支持，是 </a:t>
            </a:r>
            <a:r>
              <a:rPr kumimoji="1" lang="en-US" altLang="zh-CN" dirty="0" err="1"/>
              <a:t>dockershim</a:t>
            </a:r>
            <a:r>
              <a:rPr kumimoji="1" lang="zh-CN" altLang="en-US" dirty="0"/>
              <a:t> 去链接，已经被移除。</a:t>
            </a:r>
            <a:endParaRPr kumimoji="1" lang="en-US" altLang="zh-CN" dirty="0"/>
          </a:p>
          <a:p>
            <a:r>
              <a:rPr kumimoji="1" lang="zh-CN" altLang="en-US" dirty="0"/>
              <a:t>目前比较常见的容器运行时</a:t>
            </a:r>
            <a:endParaRPr kumimoji="1" lang="en-US" altLang="zh-CN" dirty="0"/>
          </a:p>
          <a:p>
            <a:r>
              <a:rPr kumimoji="1" lang="zh-CN" altLang="en-US" dirty="0"/>
              <a:t>镜像构建打包测试。</a:t>
            </a:r>
            <a:endParaRPr kumimoji="1" lang="en-US" altLang="zh-CN" dirty="0"/>
          </a:p>
        </p:txBody>
      </p:sp>
    </p:spTree>
    <p:extLst>
      <p:ext uri="{BB962C8B-B14F-4D97-AF65-F5344CB8AC3E}">
        <p14:creationId xmlns:p14="http://schemas.microsoft.com/office/powerpoint/2010/main" val="104400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深入骨髓的可扩展性</a:t>
            </a:r>
          </a:p>
        </p:txBody>
      </p:sp>
    </p:spTree>
    <p:extLst>
      <p:ext uri="{BB962C8B-B14F-4D97-AF65-F5344CB8AC3E}">
        <p14:creationId xmlns:p14="http://schemas.microsoft.com/office/powerpoint/2010/main" val="298517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01809c8aa8_2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301809c8aa8_2_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err="1"/>
              <a:t>业界如何使用开源工具，如何进行项目开发，给学生具体案例最好了，让他们有实感</a:t>
            </a:r>
            <a:r>
              <a:rPr lang="en" dirty="0"/>
              <a:t>。</a:t>
            </a:r>
            <a:endParaRPr dirty="0"/>
          </a:p>
          <a:p>
            <a:pPr marL="457200" lvl="0" indent="-298450" algn="l" rtl="0">
              <a:spcBef>
                <a:spcPts val="0"/>
              </a:spcBef>
              <a:spcAft>
                <a:spcPts val="0"/>
              </a:spcAft>
              <a:buSzPts val="1100"/>
              <a:buChar char="-"/>
            </a:pPr>
            <a:r>
              <a:rPr lang="en" dirty="0" err="1"/>
              <a:t>工具</a:t>
            </a:r>
            <a:endParaRPr dirty="0"/>
          </a:p>
          <a:p>
            <a:pPr marL="914400" lvl="1" indent="-298450" algn="l" rtl="0">
              <a:spcBef>
                <a:spcPts val="0"/>
              </a:spcBef>
              <a:spcAft>
                <a:spcPts val="0"/>
              </a:spcAft>
              <a:buSzPts val="1100"/>
              <a:buChar char="-"/>
            </a:pPr>
            <a:r>
              <a:rPr lang="en" dirty="0" err="1"/>
              <a:t>开发部署工具</a:t>
            </a:r>
            <a:r>
              <a:rPr lang="en" dirty="0"/>
              <a:t> DevOps/CICD</a:t>
            </a:r>
            <a:endParaRPr dirty="0"/>
          </a:p>
          <a:p>
            <a:pPr marL="914400" lvl="1" indent="-298450" algn="l" rtl="0">
              <a:spcBef>
                <a:spcPts val="0"/>
              </a:spcBef>
              <a:spcAft>
                <a:spcPts val="0"/>
              </a:spcAft>
              <a:buSzPts val="1100"/>
              <a:buChar char="-"/>
            </a:pPr>
            <a:r>
              <a:rPr lang="en" dirty="0" err="1"/>
              <a:t>交流工具：设计文档、会议、日常交流、Slack</a:t>
            </a:r>
            <a:endParaRPr dirty="0"/>
          </a:p>
          <a:p>
            <a:pPr marL="914400" lvl="1" indent="-298450" algn="l" rtl="0">
              <a:spcBef>
                <a:spcPts val="0"/>
              </a:spcBef>
              <a:spcAft>
                <a:spcPts val="0"/>
              </a:spcAft>
              <a:buSzPts val="1100"/>
              <a:buChar char="-"/>
            </a:pPr>
            <a:r>
              <a:rPr lang="en" dirty="0" err="1"/>
              <a:t>日程管理：发布周期管理、发布、看板</a:t>
            </a:r>
            <a:endParaRPr dirty="0"/>
          </a:p>
          <a:p>
            <a:pPr marL="914400" lvl="1" indent="-298450" algn="l" rtl="0">
              <a:spcBef>
                <a:spcPts val="0"/>
              </a:spcBef>
              <a:spcAft>
                <a:spcPts val="0"/>
              </a:spcAft>
              <a:buSzPts val="1100"/>
              <a:buChar char="-"/>
            </a:pPr>
            <a:r>
              <a:rPr lang="en" dirty="0" err="1"/>
              <a:t>发布管理（供应链安全</a:t>
            </a:r>
            <a:r>
              <a:rPr lang="en" dirty="0"/>
              <a:t>）</a:t>
            </a:r>
            <a:endParaRPr dirty="0"/>
          </a:p>
          <a:p>
            <a:pPr marL="914400" lvl="1" indent="-298450" algn="l" rtl="0">
              <a:spcBef>
                <a:spcPts val="0"/>
              </a:spcBef>
              <a:spcAft>
                <a:spcPts val="0"/>
              </a:spcAft>
              <a:buSzPts val="1100"/>
              <a:buChar char="-"/>
            </a:pPr>
            <a:r>
              <a:rPr lang="en" dirty="0" err="1"/>
              <a:t>开源项目</a:t>
            </a:r>
            <a:r>
              <a:rPr lang="en" dirty="0"/>
              <a:t> Insight </a:t>
            </a:r>
            <a:r>
              <a:rPr lang="en" dirty="0" err="1"/>
              <a:t>洞察</a:t>
            </a:r>
            <a:endParaRPr dirty="0"/>
          </a:p>
          <a:p>
            <a:pPr marL="914400" lvl="0" indent="0" algn="l" rtl="0">
              <a:spcBef>
                <a:spcPts val="0"/>
              </a:spcBef>
              <a:spcAft>
                <a:spcPts val="0"/>
              </a:spcAft>
              <a:buNone/>
            </a:pPr>
            <a:br>
              <a:rPr lang="en-US" dirty="0"/>
            </a:br>
            <a:r>
              <a:rPr lang="en-US" altLang="zh-CN" dirty="0"/>
              <a:t>19:43</a:t>
            </a:r>
            <a:endParaRPr dirty="0"/>
          </a:p>
        </p:txBody>
      </p:sp>
      <p:sp>
        <p:nvSpPr>
          <p:cNvPr id="181" name="Google Shape;181;g301809c8aa8_2_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简而言之</a:t>
            </a:r>
            <a:r>
              <a:rPr kumimoji="1" lang="en-US" altLang="zh-CN" dirty="0"/>
              <a:t>,</a:t>
            </a:r>
            <a:r>
              <a:rPr kumimoji="1" lang="en" altLang="zh-CN" dirty="0"/>
              <a:t>DevOps</a:t>
            </a:r>
            <a:r>
              <a:rPr kumimoji="1" lang="zh-CN" altLang="en-US" dirty="0"/>
              <a:t>可以定义为通过更好的沟通和协作</a:t>
            </a:r>
            <a:r>
              <a:rPr kumimoji="1" lang="en-US" altLang="zh-CN" dirty="0"/>
              <a:t>,</a:t>
            </a:r>
            <a:r>
              <a:rPr kumimoji="1" lang="zh-CN" altLang="en-US" dirty="0"/>
              <a:t>使开发和运维保持较高的研发效率和文</a:t>
            </a:r>
          </a:p>
          <a:p>
            <a:r>
              <a:rPr kumimoji="1" lang="zh-CN" altLang="en-US" dirty="0"/>
              <a:t>化的一致。</a:t>
            </a:r>
          </a:p>
          <a:p>
            <a:r>
              <a:rPr kumimoji="1" lang="en" altLang="zh-CN" dirty="0"/>
              <a:t>DevOps</a:t>
            </a:r>
            <a:r>
              <a:rPr kumimoji="1" lang="zh-CN" altLang="en-US" dirty="0"/>
              <a:t>的诞生是为了填补开发端到运维端之间的信息鸿沟</a:t>
            </a:r>
            <a:r>
              <a:rPr kumimoji="1" lang="en-US" altLang="zh-CN" dirty="0"/>
              <a:t>,</a:t>
            </a:r>
            <a:r>
              <a:rPr kumimoji="1" lang="zh-CN" altLang="en-US" dirty="0"/>
              <a:t>改又善团队之间的协作关系。随着</a:t>
            </a:r>
          </a:p>
          <a:p>
            <a:r>
              <a:rPr kumimoji="1" lang="en" altLang="zh-CN" dirty="0"/>
              <a:t>DevOps</a:t>
            </a:r>
            <a:r>
              <a:rPr kumimoji="1" lang="zh-CN" altLang="en-US" dirty="0"/>
              <a:t>的发展</a:t>
            </a:r>
            <a:r>
              <a:rPr kumimoji="1" lang="en-US" altLang="zh-CN" dirty="0"/>
              <a:t>,</a:t>
            </a:r>
            <a:r>
              <a:rPr kumimoji="1" lang="zh-CN" altLang="en-US" dirty="0"/>
              <a:t>产品管理、开发、运维、测试和信息安全工程师均加入其中</a:t>
            </a:r>
            <a:r>
              <a:rPr kumimoji="1" lang="en-US" altLang="zh-CN" dirty="0"/>
              <a:t>,</a:t>
            </a:r>
            <a:r>
              <a:rPr kumimoji="1" lang="zh-CN" altLang="en-US" dirty="0"/>
              <a:t>形成一套针对多部门</a:t>
            </a:r>
          </a:p>
          <a:p>
            <a:r>
              <a:rPr kumimoji="1" lang="zh-CN" altLang="en-US" dirty="0"/>
              <a:t>间沟通与协作问题的流程和方法。</a:t>
            </a:r>
          </a:p>
          <a:p>
            <a:r>
              <a:rPr kumimoji="1" lang="en" altLang="zh-CN" dirty="0"/>
              <a:t>DevOps</a:t>
            </a:r>
            <a:r>
              <a:rPr kumimoji="1" lang="zh-CN" altLang="en-US" dirty="0"/>
              <a:t>并未对任何特定的流程、工具和技术有偏好</a:t>
            </a:r>
            <a:r>
              <a:rPr kumimoji="1" lang="en-US" altLang="zh-CN" dirty="0"/>
              <a:t>,</a:t>
            </a:r>
            <a:r>
              <a:rPr kumimoji="1" lang="zh-CN" altLang="en-US" dirty="0"/>
              <a:t>也并未规定任何特定的方法和环境。</a:t>
            </a:r>
          </a:p>
          <a:p>
            <a:r>
              <a:rPr kumimoji="1" lang="en" altLang="zh-CN" dirty="0"/>
              <a:t>DevOps</a:t>
            </a:r>
            <a:r>
              <a:rPr kumimoji="1" lang="zh-CN" altLang="en-US" dirty="0"/>
              <a:t>并不是框架或者方法</a:t>
            </a:r>
            <a:r>
              <a:rPr kumimoji="1" lang="en-US" altLang="zh-CN" dirty="0"/>
              <a:t>,</a:t>
            </a:r>
            <a:r>
              <a:rPr kumimoji="1" lang="zh-CN" altLang="en-US" dirty="0"/>
              <a:t>实际上只是一系列的原理和实践经验</a:t>
            </a:r>
            <a:r>
              <a:rPr kumimoji="1" lang="en-US" altLang="zh-CN" dirty="0"/>
              <a:t>,</a:t>
            </a:r>
            <a:r>
              <a:rPr kumimoji="1" lang="zh-CN" altLang="en-US" dirty="0"/>
              <a:t>这些原理和实践经验并不会执</a:t>
            </a:r>
          </a:p>
          <a:p>
            <a:r>
              <a:rPr kumimoji="1" lang="zh-CN" altLang="en-US" dirty="0"/>
              <a:t>行任何特定的程序、工具或技术</a:t>
            </a:r>
            <a:r>
              <a:rPr kumimoji="1" lang="en-US" altLang="zh-CN" dirty="0"/>
              <a:t>,</a:t>
            </a:r>
            <a:r>
              <a:rPr kumimoji="1" lang="zh-CN" altLang="en-US" dirty="0"/>
              <a:t>而是使用</a:t>
            </a:r>
            <a:r>
              <a:rPr kumimoji="1" lang="en" altLang="zh-CN" dirty="0"/>
              <a:t>DevOps</a:t>
            </a:r>
            <a:r>
              <a:rPr kumimoji="1" lang="zh-CN" altLang="en-US" dirty="0"/>
              <a:t>原理和经验来指导使用这些程序、工具和技术。</a:t>
            </a:r>
          </a:p>
          <a:p>
            <a:r>
              <a:rPr kumimoji="1" lang="zh-CN" altLang="en-US" dirty="0"/>
              <a:t>一个不认可</a:t>
            </a:r>
            <a:r>
              <a:rPr kumimoji="1" lang="en" altLang="zh-CN" dirty="0"/>
              <a:t>DevOps</a:t>
            </a:r>
            <a:r>
              <a:rPr kumimoji="1" lang="zh-CN" altLang="en-US" dirty="0"/>
              <a:t>文化和原理的团队</a:t>
            </a:r>
            <a:r>
              <a:rPr kumimoji="1" lang="en-US" altLang="zh-CN" dirty="0"/>
              <a:t>,</a:t>
            </a:r>
            <a:r>
              <a:rPr kumimoji="1" lang="zh-CN" altLang="en-US" dirty="0"/>
              <a:t>无论使用怎样的技术和工具</a:t>
            </a:r>
            <a:r>
              <a:rPr kumimoji="1" lang="en-US" altLang="zh-CN" dirty="0"/>
              <a:t>,</a:t>
            </a:r>
            <a:r>
              <a:rPr kumimoji="1" lang="zh-CN" altLang="en-US" dirty="0"/>
              <a:t>都不能算是真正地实践了</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 altLang="zh-CN" dirty="0"/>
              <a:t>DevOps.</a:t>
            </a:r>
            <a:br>
              <a:rPr kumimoji="1" lang="en" altLang="zh-CN" dirty="0"/>
            </a:br>
            <a:br>
              <a:rPr lang="en-US" altLang="zh-CN" dirty="0"/>
            </a:br>
            <a:r>
              <a:rPr lang="en-US" altLang="zh-CN" dirty="0"/>
              <a:t>20:00</a:t>
            </a:r>
          </a:p>
        </p:txBody>
      </p:sp>
    </p:spTree>
    <p:extLst>
      <p:ext uri="{BB962C8B-B14F-4D97-AF65-F5344CB8AC3E}">
        <p14:creationId xmlns:p14="http://schemas.microsoft.com/office/powerpoint/2010/main" val="246344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25618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spcAft>
                <a:spcPts val="300"/>
              </a:spcAft>
              <a:buFont typeface="+mj-lt"/>
              <a:buAutoNum type="arabicPeriod"/>
            </a:pPr>
            <a:r>
              <a:rPr lang="zh-CN" altLang="en-US" b="1" i="0" dirty="0">
                <a:solidFill>
                  <a:srgbClr val="404040"/>
                </a:solidFill>
                <a:effectLst/>
                <a:latin typeface="Inter"/>
              </a:rPr>
              <a:t>技术触发期（</a:t>
            </a:r>
            <a:r>
              <a:rPr lang="en" altLang="zh-CN" b="1" i="0" dirty="0">
                <a:solidFill>
                  <a:srgbClr val="404040"/>
                </a:solidFill>
                <a:effectLst/>
                <a:latin typeface="Inter"/>
              </a:rPr>
              <a:t>Technology Trigger</a:t>
            </a:r>
            <a:r>
              <a:rPr lang="zh-CN" altLang="en" b="1" i="0" dirty="0">
                <a:solidFill>
                  <a:srgbClr val="404040"/>
                </a:solidFill>
                <a:effectLst/>
                <a:latin typeface="Inter"/>
              </a:rPr>
              <a:t>）</a:t>
            </a:r>
            <a:r>
              <a:rPr lang="zh-CN" altLang="en" b="0" i="0" dirty="0">
                <a:solidFill>
                  <a:srgbClr val="404040"/>
                </a:solidFill>
                <a:effectLst/>
                <a:latin typeface="Inter"/>
              </a:rPr>
              <a:t>：</a:t>
            </a:r>
          </a:p>
          <a:p>
            <a:pPr marL="742950" lvl="1" indent="-285750" algn="l">
              <a:spcBef>
                <a:spcPts val="300"/>
              </a:spcBef>
              <a:buFont typeface="+mj-lt"/>
              <a:buAutoNum type="arabicPeriod"/>
            </a:pPr>
            <a:r>
              <a:rPr lang="zh-CN" altLang="en-US" b="0" i="0" dirty="0">
                <a:solidFill>
                  <a:srgbClr val="404040"/>
                </a:solidFill>
                <a:effectLst/>
                <a:latin typeface="Inter"/>
              </a:rPr>
              <a:t>新技术首次进入公众视野，通常伴随着大量的媒体报道和市场炒作。</a:t>
            </a:r>
          </a:p>
          <a:p>
            <a:pPr marL="742950" lvl="1" indent="-285750" algn="l">
              <a:spcBef>
                <a:spcPts val="300"/>
              </a:spcBef>
              <a:buFont typeface="+mj-lt"/>
              <a:buAutoNum type="arabicPeriod"/>
            </a:pPr>
            <a:r>
              <a:rPr lang="zh-CN" altLang="en-US" b="0" i="0" dirty="0">
                <a:solidFill>
                  <a:srgbClr val="404040"/>
                </a:solidFill>
                <a:effectLst/>
                <a:latin typeface="Inter"/>
              </a:rPr>
              <a:t>这个阶段的特点是高期望值和不确定性。</a:t>
            </a:r>
          </a:p>
          <a:p>
            <a:pPr algn="l">
              <a:spcBef>
                <a:spcPts val="300"/>
              </a:spcBef>
              <a:spcAft>
                <a:spcPts val="300"/>
              </a:spcAft>
              <a:buFont typeface="+mj-lt"/>
              <a:buAutoNum type="arabicPeriod"/>
            </a:pPr>
            <a:r>
              <a:rPr lang="zh-CN" altLang="en-US" b="1" i="0" dirty="0">
                <a:solidFill>
                  <a:srgbClr val="404040"/>
                </a:solidFill>
                <a:effectLst/>
                <a:latin typeface="Inter"/>
              </a:rPr>
              <a:t>期望膨胀期（</a:t>
            </a:r>
            <a:r>
              <a:rPr lang="en" altLang="zh-CN" b="1" i="0" dirty="0">
                <a:solidFill>
                  <a:srgbClr val="404040"/>
                </a:solidFill>
                <a:effectLst/>
                <a:latin typeface="Inter"/>
              </a:rPr>
              <a:t>Peak of Inflated Expectations</a:t>
            </a:r>
            <a:r>
              <a:rPr lang="zh-CN" altLang="en" b="1" i="0" dirty="0">
                <a:solidFill>
                  <a:srgbClr val="404040"/>
                </a:solidFill>
                <a:effectLst/>
                <a:latin typeface="Inter"/>
              </a:rPr>
              <a:t>）</a:t>
            </a:r>
            <a:r>
              <a:rPr lang="zh-CN" altLang="en" b="0" i="0" dirty="0">
                <a:solidFill>
                  <a:srgbClr val="404040"/>
                </a:solidFill>
                <a:effectLst/>
                <a:latin typeface="Inter"/>
              </a:rPr>
              <a:t>：</a:t>
            </a:r>
          </a:p>
          <a:p>
            <a:pPr marL="742950" lvl="1" indent="-285750" algn="l">
              <a:spcBef>
                <a:spcPts val="300"/>
              </a:spcBef>
              <a:buFont typeface="+mj-lt"/>
              <a:buAutoNum type="arabicPeriod"/>
            </a:pPr>
            <a:r>
              <a:rPr lang="zh-CN" altLang="en-US" b="0" i="0" dirty="0">
                <a:solidFill>
                  <a:srgbClr val="404040"/>
                </a:solidFill>
                <a:effectLst/>
                <a:latin typeface="Inter"/>
              </a:rPr>
              <a:t>随着技术的进一步推广，市场对技术的期望值达到顶峰。</a:t>
            </a:r>
          </a:p>
          <a:p>
            <a:pPr marL="742950" lvl="1" indent="-285750" algn="l">
              <a:spcBef>
                <a:spcPts val="300"/>
              </a:spcBef>
              <a:buFont typeface="+mj-lt"/>
              <a:buAutoNum type="arabicPeriod"/>
            </a:pPr>
            <a:r>
              <a:rPr lang="zh-CN" altLang="en-US" b="0" i="0" dirty="0">
                <a:solidFill>
                  <a:srgbClr val="404040"/>
                </a:solidFill>
                <a:effectLst/>
                <a:latin typeface="Inter"/>
              </a:rPr>
              <a:t>这个阶段可能会出现过度炒作和夸大其词的现象。</a:t>
            </a:r>
          </a:p>
          <a:p>
            <a:pPr algn="l">
              <a:spcBef>
                <a:spcPts val="300"/>
              </a:spcBef>
              <a:spcAft>
                <a:spcPts val="300"/>
              </a:spcAft>
              <a:buFont typeface="+mj-lt"/>
              <a:buAutoNum type="arabicPeriod"/>
            </a:pPr>
            <a:r>
              <a:rPr lang="zh-CN" altLang="en-US" b="1" i="0" dirty="0">
                <a:solidFill>
                  <a:srgbClr val="404040"/>
                </a:solidFill>
                <a:effectLst/>
                <a:latin typeface="Inter"/>
              </a:rPr>
              <a:t>泡沫破裂谷底期（</a:t>
            </a:r>
            <a:r>
              <a:rPr lang="en" altLang="zh-CN" b="1" i="0" dirty="0">
                <a:solidFill>
                  <a:srgbClr val="404040"/>
                </a:solidFill>
                <a:effectLst/>
                <a:latin typeface="Inter"/>
              </a:rPr>
              <a:t>Trough of Disillusionment</a:t>
            </a:r>
            <a:r>
              <a:rPr lang="zh-CN" altLang="en" b="1" i="0" dirty="0">
                <a:solidFill>
                  <a:srgbClr val="404040"/>
                </a:solidFill>
                <a:effectLst/>
                <a:latin typeface="Inter"/>
              </a:rPr>
              <a:t>）</a:t>
            </a:r>
            <a:r>
              <a:rPr lang="zh-CN" altLang="en" b="0" i="0" dirty="0">
                <a:solidFill>
                  <a:srgbClr val="404040"/>
                </a:solidFill>
                <a:effectLst/>
                <a:latin typeface="Inter"/>
              </a:rPr>
              <a:t>：</a:t>
            </a:r>
          </a:p>
          <a:p>
            <a:pPr marL="742950" lvl="1" indent="-285750" algn="l">
              <a:spcBef>
                <a:spcPts val="300"/>
              </a:spcBef>
              <a:buFont typeface="+mj-lt"/>
              <a:buAutoNum type="arabicPeriod"/>
            </a:pPr>
            <a:r>
              <a:rPr lang="zh-CN" altLang="en-US" b="0" i="0" dirty="0">
                <a:solidFill>
                  <a:srgbClr val="404040"/>
                </a:solidFill>
                <a:effectLst/>
                <a:latin typeface="Inter"/>
              </a:rPr>
              <a:t>当技术无法满足过高的期望时，市场开始失望，炒作逐渐消退。</a:t>
            </a:r>
          </a:p>
          <a:p>
            <a:pPr marL="742950" lvl="1" indent="-285750" algn="l">
              <a:spcBef>
                <a:spcPts val="300"/>
              </a:spcBef>
              <a:buFont typeface="+mj-lt"/>
              <a:buAutoNum type="arabicPeriod"/>
            </a:pPr>
            <a:r>
              <a:rPr lang="zh-CN" altLang="en-US" b="0" i="0" dirty="0">
                <a:solidFill>
                  <a:srgbClr val="404040"/>
                </a:solidFill>
                <a:effectLst/>
                <a:latin typeface="Inter"/>
              </a:rPr>
              <a:t>这个阶段可能会出现批评和质疑，技术的发展进入低谷。</a:t>
            </a:r>
          </a:p>
          <a:p>
            <a:pPr algn="l">
              <a:spcBef>
                <a:spcPts val="300"/>
              </a:spcBef>
              <a:spcAft>
                <a:spcPts val="300"/>
              </a:spcAft>
              <a:buFont typeface="+mj-lt"/>
              <a:buAutoNum type="arabicPeriod"/>
            </a:pPr>
            <a:r>
              <a:rPr lang="zh-CN" altLang="en-US" b="1" i="0" dirty="0">
                <a:solidFill>
                  <a:srgbClr val="404040"/>
                </a:solidFill>
                <a:effectLst/>
                <a:latin typeface="Inter"/>
              </a:rPr>
              <a:t>稳步爬升期（</a:t>
            </a:r>
            <a:r>
              <a:rPr lang="en" altLang="zh-CN" b="1" i="0" dirty="0">
                <a:solidFill>
                  <a:srgbClr val="404040"/>
                </a:solidFill>
                <a:effectLst/>
                <a:latin typeface="Inter"/>
              </a:rPr>
              <a:t>Slope of Enlightenment</a:t>
            </a:r>
            <a:r>
              <a:rPr lang="zh-CN" altLang="en" b="1" i="0" dirty="0">
                <a:solidFill>
                  <a:srgbClr val="404040"/>
                </a:solidFill>
                <a:effectLst/>
                <a:latin typeface="Inter"/>
              </a:rPr>
              <a:t>）</a:t>
            </a:r>
            <a:r>
              <a:rPr lang="zh-CN" altLang="en" b="0" i="0" dirty="0">
                <a:solidFill>
                  <a:srgbClr val="404040"/>
                </a:solidFill>
                <a:effectLst/>
                <a:latin typeface="Inter"/>
              </a:rPr>
              <a:t>：</a:t>
            </a:r>
          </a:p>
          <a:p>
            <a:pPr marL="742950" lvl="1" indent="-285750" algn="l">
              <a:spcBef>
                <a:spcPts val="300"/>
              </a:spcBef>
              <a:buFont typeface="+mj-lt"/>
              <a:buAutoNum type="arabicPeriod"/>
            </a:pPr>
            <a:r>
              <a:rPr lang="zh-CN" altLang="en-US" b="0" i="0" dirty="0">
                <a:solidFill>
                  <a:srgbClr val="404040"/>
                </a:solidFill>
                <a:effectLst/>
                <a:latin typeface="Inter"/>
              </a:rPr>
              <a:t>经过低谷期后，技术开始逐步成熟，市场对其有了更理性的认识。</a:t>
            </a:r>
          </a:p>
          <a:p>
            <a:pPr marL="742950" lvl="1" indent="-285750" algn="l">
              <a:spcBef>
                <a:spcPts val="300"/>
              </a:spcBef>
              <a:buFont typeface="+mj-lt"/>
              <a:buAutoNum type="arabicPeriod"/>
            </a:pPr>
            <a:r>
              <a:rPr lang="zh-CN" altLang="en-US" b="0" i="0" dirty="0">
                <a:solidFill>
                  <a:srgbClr val="404040"/>
                </a:solidFill>
                <a:effectLst/>
                <a:latin typeface="Inter"/>
              </a:rPr>
              <a:t>这个阶段的特点是技术的实际应用逐渐增多，市场开始接受并采用。</a:t>
            </a:r>
          </a:p>
          <a:p>
            <a:pPr algn="l">
              <a:spcBef>
                <a:spcPts val="300"/>
              </a:spcBef>
              <a:spcAft>
                <a:spcPts val="300"/>
              </a:spcAft>
              <a:buFont typeface="+mj-lt"/>
              <a:buAutoNum type="arabicPeriod"/>
            </a:pPr>
            <a:r>
              <a:rPr lang="zh-CN" altLang="en-US" b="1" i="0" dirty="0">
                <a:solidFill>
                  <a:srgbClr val="404040"/>
                </a:solidFill>
                <a:effectLst/>
                <a:latin typeface="Inter"/>
              </a:rPr>
              <a:t>生产成熟期（</a:t>
            </a:r>
            <a:r>
              <a:rPr lang="en" altLang="zh-CN" b="1" i="0" dirty="0">
                <a:solidFill>
                  <a:srgbClr val="404040"/>
                </a:solidFill>
                <a:effectLst/>
                <a:latin typeface="Inter"/>
              </a:rPr>
              <a:t>Plateau of Productivity</a:t>
            </a:r>
            <a:r>
              <a:rPr lang="zh-CN" altLang="en" b="1" i="0" dirty="0">
                <a:solidFill>
                  <a:srgbClr val="404040"/>
                </a:solidFill>
                <a:effectLst/>
                <a:latin typeface="Inter"/>
              </a:rPr>
              <a:t>）</a:t>
            </a:r>
            <a:r>
              <a:rPr lang="zh-CN" altLang="en" b="0" i="0" dirty="0">
                <a:solidFill>
                  <a:srgbClr val="404040"/>
                </a:solidFill>
                <a:effectLst/>
                <a:latin typeface="Inter"/>
              </a:rPr>
              <a:t>：</a:t>
            </a:r>
          </a:p>
          <a:p>
            <a:pPr marL="742950" lvl="1" indent="-285750" algn="l">
              <a:spcBef>
                <a:spcPts val="300"/>
              </a:spcBef>
              <a:buFont typeface="+mj-lt"/>
              <a:buAutoNum type="arabicPeriod"/>
            </a:pPr>
            <a:r>
              <a:rPr lang="zh-CN" altLang="en-US" b="0" i="0" dirty="0">
                <a:solidFill>
                  <a:srgbClr val="404040"/>
                </a:solidFill>
                <a:effectLst/>
                <a:latin typeface="Inter"/>
              </a:rPr>
              <a:t>技术最终达到成熟，成为主流应用，市场对其有了稳定的接受度。</a:t>
            </a:r>
          </a:p>
          <a:p>
            <a:pPr marL="742950" lvl="1" indent="-285750" algn="l">
              <a:spcBef>
                <a:spcPts val="300"/>
              </a:spcBef>
              <a:buFont typeface="+mj-lt"/>
              <a:buAutoNum type="arabicPeriod"/>
            </a:pPr>
            <a:r>
              <a:rPr lang="zh-CN" altLang="en-US" b="0" i="0" dirty="0">
                <a:solidFill>
                  <a:srgbClr val="404040"/>
                </a:solidFill>
                <a:effectLst/>
                <a:latin typeface="Inter"/>
              </a:rPr>
              <a:t>这个阶段的特点是技术的广泛应用和持续改进。</a:t>
            </a:r>
          </a:p>
          <a:p>
            <a:endParaRPr kumimoji="1" lang="zh-CN" altLang="en-US" dirty="0"/>
          </a:p>
        </p:txBody>
      </p:sp>
    </p:spTree>
    <p:extLst>
      <p:ext uri="{BB962C8B-B14F-4D97-AF65-F5344CB8AC3E}">
        <p14:creationId xmlns:p14="http://schemas.microsoft.com/office/powerpoint/2010/main" val="995502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821362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除了这些，微服务还有熔断、认证、监控、日志等各种能力扩展</a:t>
            </a:r>
          </a:p>
        </p:txBody>
      </p:sp>
    </p:spTree>
    <p:extLst>
      <p:ext uri="{BB962C8B-B14F-4D97-AF65-F5344CB8AC3E}">
        <p14:creationId xmlns:p14="http://schemas.microsoft.com/office/powerpoint/2010/main" val="3275726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www.nagarro.com</a:t>
            </a:r>
            <a:r>
              <a:rPr kumimoji="1" lang="en" altLang="zh-CN" dirty="0"/>
              <a:t>/</a:t>
            </a:r>
            <a:r>
              <a:rPr kumimoji="1" lang="en" altLang="zh-CN" dirty="0" err="1"/>
              <a:t>en</a:t>
            </a:r>
            <a:r>
              <a:rPr kumimoji="1" lang="en" altLang="zh-CN" dirty="0"/>
              <a:t>/blog/cloud-native-development-choosing-right-architecture</a:t>
            </a:r>
          </a:p>
          <a:p>
            <a:r>
              <a:rPr kumimoji="1" lang="zh-CN" altLang="en" dirty="0"/>
              <a:t>为什要用</a:t>
            </a:r>
            <a:r>
              <a:rPr kumimoji="1" lang="zh-CN" altLang="en-US" dirty="0"/>
              <a:t>这样的微服务架构呢？</a:t>
            </a:r>
            <a:endParaRPr kumimoji="1" lang="en-US" altLang="zh-CN" dirty="0"/>
          </a:p>
          <a:p>
            <a:pPr lvl="1"/>
            <a:r>
              <a:rPr kumimoji="1" lang="zh-CN" altLang="en-US" dirty="0"/>
              <a:t>可扩展，当流量大如双十一的时候，如何快速横行扩展。</a:t>
            </a:r>
          </a:p>
        </p:txBody>
      </p:sp>
    </p:spTree>
    <p:extLst>
      <p:ext uri="{BB962C8B-B14F-4D97-AF65-F5344CB8AC3E}">
        <p14:creationId xmlns:p14="http://schemas.microsoft.com/office/powerpoint/2010/main" val="1736795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服务发现</a:t>
            </a:r>
            <a:endParaRPr kumimoji="1" lang="en-US" altLang="zh-CN" dirty="0"/>
          </a:p>
          <a:p>
            <a:pPr lvl="1"/>
            <a:r>
              <a:rPr kumimoji="1" lang="en-US" altLang="zh-CN" dirty="0"/>
              <a:t>Eureka </a:t>
            </a:r>
            <a:r>
              <a:rPr kumimoji="1" lang="zh-CN" altLang="en-US" dirty="0"/>
              <a:t>是 </a:t>
            </a:r>
            <a:r>
              <a:rPr kumimoji="1" lang="en-US" altLang="zh-CN" dirty="0" err="1"/>
              <a:t>NetFlix</a:t>
            </a:r>
            <a:r>
              <a:rPr kumimoji="1" lang="zh-CN" altLang="en-US" dirty="0"/>
              <a:t> 开源的</a:t>
            </a:r>
          </a:p>
        </p:txBody>
      </p:sp>
    </p:spTree>
    <p:extLst>
      <p:ext uri="{BB962C8B-B14F-4D97-AF65-F5344CB8AC3E}">
        <p14:creationId xmlns:p14="http://schemas.microsoft.com/office/powerpoint/2010/main" val="1995788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可观测的目标 包括</a:t>
            </a:r>
            <a:endParaRPr kumimoji="1" lang="en-US" altLang="zh-CN" dirty="0"/>
          </a:p>
          <a:p>
            <a:pPr lvl="1"/>
            <a:r>
              <a:rPr kumimoji="1" lang="zh-CN" altLang="en-US" dirty="0"/>
              <a:t>加速问题发现的速度</a:t>
            </a:r>
            <a:endParaRPr kumimoji="1" lang="en-US" altLang="zh-CN" dirty="0"/>
          </a:p>
          <a:p>
            <a:pPr lvl="1"/>
            <a:r>
              <a:rPr kumimoji="1" lang="zh-CN" altLang="en-US" dirty="0"/>
              <a:t>增强产品质量</a:t>
            </a:r>
          </a:p>
        </p:txBody>
      </p:sp>
    </p:spTree>
    <p:extLst>
      <p:ext uri="{BB962C8B-B14F-4D97-AF65-F5344CB8AC3E}">
        <p14:creationId xmlns:p14="http://schemas.microsoft.com/office/powerpoint/2010/main" val="1960250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可观测性如何去检验呢？</a:t>
            </a:r>
            <a:endParaRPr kumimoji="1" lang="en-US" altLang="zh-CN" dirty="0"/>
          </a:p>
          <a:p>
            <a:pPr lvl="1"/>
            <a:r>
              <a:rPr kumimoji="1" lang="zh-CN" altLang="en-US" dirty="0"/>
              <a:t>故障注入是一个比较好的方式。</a:t>
            </a:r>
          </a:p>
        </p:txBody>
      </p:sp>
    </p:spTree>
    <p:extLst>
      <p:ext uri="{BB962C8B-B14F-4D97-AF65-F5344CB8AC3E}">
        <p14:creationId xmlns:p14="http://schemas.microsoft.com/office/powerpoint/2010/main" val="1489873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不仅仅软件本身的可观测性需要提升</a:t>
            </a:r>
            <a:endParaRPr kumimoji="1" lang="en-US" altLang="zh-CN" dirty="0"/>
          </a:p>
          <a:p>
            <a:r>
              <a:rPr kumimoji="1" lang="zh-CN" altLang="en-US" dirty="0"/>
              <a:t>项目的质量也可以通过跟踪 软件的</a:t>
            </a:r>
            <a:r>
              <a:rPr kumimoji="1" lang="en-US" altLang="zh-CN" dirty="0"/>
              <a:t>bug</a:t>
            </a:r>
            <a:r>
              <a:rPr kumimoji="1" lang="zh-CN" altLang="en-US" dirty="0"/>
              <a:t>和</a:t>
            </a:r>
            <a:r>
              <a:rPr kumimoji="1" lang="en-US" altLang="zh-CN" dirty="0"/>
              <a:t>bug</a:t>
            </a:r>
            <a:r>
              <a:rPr kumimoji="1" lang="zh-CN" altLang="en-US" dirty="0"/>
              <a:t>处理的情况，项目开发和质量管理 也可以用 可观测的方法来去审视</a:t>
            </a:r>
          </a:p>
        </p:txBody>
      </p:sp>
    </p:spTree>
    <p:extLst>
      <p:ext uri="{BB962C8B-B14F-4D97-AF65-F5344CB8AC3E}">
        <p14:creationId xmlns:p14="http://schemas.microsoft.com/office/powerpoint/2010/main" val="367256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01809c8aa8_2_1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6" name="Google Shape;196;g301809c8aa8_2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安全是一个产品非常重要的部分</a:t>
            </a:r>
          </a:p>
        </p:txBody>
      </p:sp>
    </p:spTree>
    <p:extLst>
      <p:ext uri="{BB962C8B-B14F-4D97-AF65-F5344CB8AC3E}">
        <p14:creationId xmlns:p14="http://schemas.microsoft.com/office/powerpoint/2010/main" val="301315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20:15</a:t>
            </a:r>
            <a:endParaRPr kumimoji="1" lang="zh-CN" altLang="en-US" dirty="0"/>
          </a:p>
        </p:txBody>
      </p:sp>
    </p:spTree>
    <p:extLst>
      <p:ext uri="{BB962C8B-B14F-4D97-AF65-F5344CB8AC3E}">
        <p14:creationId xmlns:p14="http://schemas.microsoft.com/office/powerpoint/2010/main" val="3852484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b="0" i="0" u="sng" dirty="0">
                <a:effectLst/>
                <a:latin typeface="sohne"/>
                <a:hlinkClick r:id="rId3"/>
              </a:rPr>
              <a:t>https://pivotal.io/cloud-native</a:t>
            </a:r>
            <a:endParaRPr kumimoji="1" lang="zh-CN" altLang="en-US" dirty="0"/>
          </a:p>
        </p:txBody>
      </p:sp>
    </p:spTree>
    <p:extLst>
      <p:ext uri="{BB962C8B-B14F-4D97-AF65-F5344CB8AC3E}">
        <p14:creationId xmlns:p14="http://schemas.microsoft.com/office/powerpoint/2010/main" val="209261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0facd11b5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0facd11b5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zh-CN" altLang="en-US" dirty="0"/>
              <a:t>目前 </a:t>
            </a:r>
            <a:r>
              <a:rPr lang="en-US" altLang="zh-CN" dirty="0"/>
              <a:t>AI</a:t>
            </a:r>
            <a:r>
              <a:rPr lang="zh-CN" altLang="en-US" dirty="0"/>
              <a:t> 的火热，也加速了云原生 </a:t>
            </a:r>
            <a:r>
              <a:rPr lang="en-US" altLang="zh-CN" dirty="0"/>
              <a:t>AI</a:t>
            </a:r>
            <a:r>
              <a:rPr lang="zh-CN" altLang="en-US" dirty="0"/>
              <a:t> 相关的发展</a:t>
            </a:r>
            <a:endParaRPr lang="en-US" altLang="zh-CN"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altLang="zh-CN" dirty="0"/>
              <a:t>AI</a:t>
            </a:r>
            <a:r>
              <a:rPr lang="zh-CN" altLang="en-US" dirty="0"/>
              <a:t> 开源工具和开源模型也有很多，这些都将推动技术的变革。</a:t>
            </a:r>
            <a:endParaRPr dirty="0"/>
          </a:p>
        </p:txBody>
      </p:sp>
    </p:spTree>
    <p:extLst>
      <p:ext uri="{BB962C8B-B14F-4D97-AF65-F5344CB8AC3E}">
        <p14:creationId xmlns:p14="http://schemas.microsoft.com/office/powerpoint/2010/main" val="1296696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github.com</a:t>
            </a:r>
            <a:r>
              <a:rPr kumimoji="1" lang="en" altLang="zh-CN" dirty="0"/>
              <a:t>/</a:t>
            </a:r>
            <a:r>
              <a:rPr kumimoji="1" lang="en" altLang="zh-CN" dirty="0" err="1"/>
              <a:t>InftyAI</a:t>
            </a:r>
            <a:r>
              <a:rPr kumimoji="1" lang="en" altLang="zh-CN" dirty="0"/>
              <a:t>/Awesome-</a:t>
            </a:r>
            <a:r>
              <a:rPr kumimoji="1" lang="en" altLang="zh-CN" dirty="0" err="1"/>
              <a:t>LLMOps</a:t>
            </a:r>
            <a:endParaRPr kumimoji="1" lang="zh-CN" altLang="en-US" dirty="0"/>
          </a:p>
        </p:txBody>
      </p:sp>
    </p:spTree>
    <p:extLst>
      <p:ext uri="{BB962C8B-B14F-4D97-AF65-F5344CB8AC3E}">
        <p14:creationId xmlns:p14="http://schemas.microsoft.com/office/powerpoint/2010/main" val="209980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01809c8aa8_2_1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20:20</a:t>
            </a:r>
            <a:endParaRPr kumimoji="1" lang="zh-CN" altLang="en-US" dirty="0"/>
          </a:p>
        </p:txBody>
      </p:sp>
      <p:sp>
        <p:nvSpPr>
          <p:cNvPr id="310" name="Google Shape;310;g301809c8aa8_2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F318E-CB3B-B28D-A0D5-1A58918D80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A1177-98F7-78FF-073D-F0EDF178807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C1952D6-B56B-3947-D8A3-D8B04815EA7E}"/>
              </a:ext>
            </a:extLst>
          </p:cNvPr>
          <p:cNvSpPr>
            <a:spLocks noGrp="1"/>
          </p:cNvSpPr>
          <p:nvPr>
            <p:ph type="body" idx="1"/>
          </p:nvPr>
        </p:nvSpPr>
        <p:spPr/>
        <p:txBody>
          <a:bodyPr/>
          <a:lstStyle/>
          <a:p>
            <a:r>
              <a:rPr kumimoji="1" lang="en" altLang="zh-CN" dirty="0"/>
              <a:t>https://</a:t>
            </a:r>
            <a:r>
              <a:rPr kumimoji="1" lang="en" altLang="zh-CN" dirty="0" err="1"/>
              <a:t>www.slideshare.net</a:t>
            </a:r>
            <a:r>
              <a:rPr kumimoji="1" lang="en" altLang="zh-CN" dirty="0"/>
              <a:t>/slideshow/open-source-software-development-66346601/66346601</a:t>
            </a:r>
            <a:endParaRPr kumimoji="1" lang="zh-CN" altLang="en-US" dirty="0"/>
          </a:p>
        </p:txBody>
      </p:sp>
    </p:spTree>
    <p:extLst>
      <p:ext uri="{BB962C8B-B14F-4D97-AF65-F5344CB8AC3E}">
        <p14:creationId xmlns:p14="http://schemas.microsoft.com/office/powerpoint/2010/main" val="2157726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402527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virtualxcellence.com</a:t>
            </a:r>
            <a:r>
              <a:rPr kumimoji="1" lang="en" altLang="zh-CN" dirty="0"/>
              <a:t>/technology/open-source/</a:t>
            </a:r>
            <a:r>
              <a:rPr kumimoji="1" lang="zh-CN" altLang="en-US" dirty="0"/>
              <a:t> </a:t>
            </a:r>
          </a:p>
        </p:txBody>
      </p:sp>
    </p:spTree>
    <p:extLst>
      <p:ext uri="{BB962C8B-B14F-4D97-AF65-F5344CB8AC3E}">
        <p14:creationId xmlns:p14="http://schemas.microsoft.com/office/powerpoint/2010/main" val="1043555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www.tisonkun.org</a:t>
            </a:r>
            <a:r>
              <a:rPr kumimoji="1" lang="en" altLang="zh-CN" dirty="0"/>
              <a:t>/2022/10/09/upstream-first-stories/</a:t>
            </a:r>
            <a:r>
              <a:rPr kumimoji="1" lang="zh-CN" altLang="en-US" dirty="0"/>
              <a:t> </a:t>
            </a:r>
            <a:endParaRPr kumimoji="1" lang="en-US" altLang="zh-CN" dirty="0"/>
          </a:p>
          <a:p>
            <a:r>
              <a:rPr kumimoji="1" lang="en" altLang="zh-CN" dirty="0"/>
              <a:t>https://</a:t>
            </a:r>
            <a:r>
              <a:rPr kumimoji="1" lang="en" altLang="zh-CN" dirty="0" err="1"/>
              <a:t>xuanwo.io</a:t>
            </a:r>
            <a:r>
              <a:rPr kumimoji="1" lang="en" altLang="zh-CN" dirty="0"/>
              <a:t>/reports/2022-25/</a:t>
            </a:r>
            <a:endParaRPr kumimoji="1" lang="zh-CN" altLang="en-US" dirty="0"/>
          </a:p>
        </p:txBody>
      </p:sp>
    </p:spTree>
    <p:extLst>
      <p:ext uri="{BB962C8B-B14F-4D97-AF65-F5344CB8AC3E}">
        <p14:creationId xmlns:p14="http://schemas.microsoft.com/office/powerpoint/2010/main" val="375807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开源不仅仅是 代码开放，还包括社区的开放性，决策过程的开放和透明，甚至是可追溯（通过社区会议记录甚至录像的方式，即便是新加入社区的人也能过查到过去决策作出的过程），此外通常项目会有发布安装包等，这个版本发布流程也需要公开透明，从开放的源码编译，这也涉及到供应链的安全性，同时社区本身是需要包容和平等的。</a:t>
            </a:r>
          </a:p>
        </p:txBody>
      </p:sp>
    </p:spTree>
    <p:extLst>
      <p:ext uri="{BB962C8B-B14F-4D97-AF65-F5344CB8AC3E}">
        <p14:creationId xmlns:p14="http://schemas.microsoft.com/office/powerpoint/2010/main" val="364960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kubernetes.io</a:t>
            </a:r>
            <a:r>
              <a:rPr kumimoji="1" lang="en" altLang="zh-CN" dirty="0"/>
              <a:t>/releases/release/#the-release-cycle</a:t>
            </a:r>
          </a:p>
          <a:p>
            <a:r>
              <a:rPr kumimoji="1" lang="en" altLang="zh-CN" dirty="0"/>
              <a:t>https://</a:t>
            </a:r>
            <a:r>
              <a:rPr kumimoji="1" lang="en" altLang="zh-CN" dirty="0" err="1"/>
              <a:t>github.com</a:t>
            </a:r>
            <a:r>
              <a:rPr kumimoji="1" lang="en" altLang="zh-CN" dirty="0"/>
              <a:t>/</a:t>
            </a:r>
            <a:r>
              <a:rPr kumimoji="1" lang="en" altLang="zh-CN" dirty="0" err="1"/>
              <a:t>kubernetes</a:t>
            </a:r>
            <a:r>
              <a:rPr kumimoji="1" lang="en" altLang="zh-CN" dirty="0"/>
              <a:t>/sig-release/tree/master/releases/release-1.32</a:t>
            </a:r>
            <a:r>
              <a:rPr kumimoji="1" lang="zh-CN" altLang="en-US" dirty="0"/>
              <a:t> </a:t>
            </a:r>
          </a:p>
        </p:txBody>
      </p:sp>
    </p:spTree>
    <p:extLst>
      <p:ext uri="{BB962C8B-B14F-4D97-AF65-F5344CB8AC3E}">
        <p14:creationId xmlns:p14="http://schemas.microsoft.com/office/powerpoint/2010/main" val="375581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www.cncf.io</a:t>
            </a:r>
            <a:r>
              <a:rPr kumimoji="1" lang="en" altLang="zh-CN" dirty="0"/>
              <a:t>/blog/2024/08/27/my-journey-as-a-kubernetes-release-team-shadow-insights-and-experiences/</a:t>
            </a:r>
            <a:r>
              <a:rPr kumimoji="1" lang="zh-CN" altLang="en-US" dirty="0"/>
              <a:t> </a:t>
            </a:r>
          </a:p>
        </p:txBody>
      </p:sp>
    </p:spTree>
    <p:extLst>
      <p:ext uri="{BB962C8B-B14F-4D97-AF65-F5344CB8AC3E}">
        <p14:creationId xmlns:p14="http://schemas.microsoft.com/office/powerpoint/2010/main" val="887285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github.com</a:t>
            </a:r>
            <a:r>
              <a:rPr kumimoji="1" lang="en" altLang="zh-CN" dirty="0"/>
              <a:t>/</a:t>
            </a:r>
            <a:r>
              <a:rPr kumimoji="1" lang="en" altLang="zh-CN" dirty="0" err="1"/>
              <a:t>kubernetes</a:t>
            </a:r>
            <a:r>
              <a:rPr kumimoji="1" lang="en" altLang="zh-CN" dirty="0"/>
              <a:t>/enhancements/blob/master/</a:t>
            </a:r>
            <a:r>
              <a:rPr kumimoji="1" lang="en" altLang="zh-CN" dirty="0" err="1"/>
              <a:t>keps</a:t>
            </a:r>
            <a:r>
              <a:rPr kumimoji="1" lang="en" altLang="zh-CN" dirty="0"/>
              <a:t>/NNNN-</a:t>
            </a:r>
            <a:r>
              <a:rPr kumimoji="1" lang="en" altLang="zh-CN" dirty="0" err="1"/>
              <a:t>kep</a:t>
            </a:r>
            <a:r>
              <a:rPr kumimoji="1" lang="en" altLang="zh-CN" dirty="0"/>
              <a:t>-template/</a:t>
            </a:r>
            <a:r>
              <a:rPr kumimoji="1" lang="en" altLang="zh-CN" dirty="0" err="1"/>
              <a:t>README.md</a:t>
            </a:r>
            <a:r>
              <a:rPr kumimoji="1" lang="zh-CN" altLang="en-US" dirty="0"/>
              <a:t> </a:t>
            </a:r>
            <a:endParaRPr kumimoji="1" lang="en-US" altLang="zh-CN" dirty="0"/>
          </a:p>
          <a:p>
            <a:endParaRPr kumimoji="1"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20:30</a:t>
            </a:r>
            <a:endParaRPr kumimoji="1" lang="zh-CN" altLang="en-US" dirty="0"/>
          </a:p>
        </p:txBody>
      </p:sp>
    </p:spTree>
    <p:extLst>
      <p:ext uri="{BB962C8B-B14F-4D97-AF65-F5344CB8AC3E}">
        <p14:creationId xmlns:p14="http://schemas.microsoft.com/office/powerpoint/2010/main" val="2532947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08A6A-4E60-E0B0-3E88-1D95A4C465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EC5619-8F5F-9A59-9DAB-AC59ACF4B309}"/>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9D7E3F0-AC83-8872-C443-C23DE66BFADE}"/>
              </a:ext>
            </a:extLst>
          </p:cNvPr>
          <p:cNvSpPr>
            <a:spLocks noGrp="1"/>
          </p:cNvSpPr>
          <p:nvPr>
            <p:ph type="body" idx="1"/>
          </p:nvPr>
        </p:nvSpPr>
        <p:spPr/>
        <p:txBody>
          <a:bodyPr/>
          <a:lstStyle/>
          <a:p>
            <a:r>
              <a:rPr kumimoji="1" lang="en" altLang="zh-CN" dirty="0"/>
              <a:t>https://</a:t>
            </a:r>
            <a:r>
              <a:rPr kumimoji="1" lang="en" altLang="zh-CN" dirty="0" err="1"/>
              <a:t>kubernetes.io</a:t>
            </a:r>
            <a:r>
              <a:rPr kumimoji="1" lang="en" altLang="zh-CN" dirty="0"/>
              <a:t>/blog/2020/08/21/moving-forward-from-beta/</a:t>
            </a:r>
            <a:endParaRPr kumimoji="1" lang="zh-CN" altLang="en-US" dirty="0"/>
          </a:p>
        </p:txBody>
      </p:sp>
    </p:spTree>
    <p:extLst>
      <p:ext uri="{BB962C8B-B14F-4D97-AF65-F5344CB8AC3E}">
        <p14:creationId xmlns:p14="http://schemas.microsoft.com/office/powerpoint/2010/main" val="26309028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docs.google.com</a:t>
            </a:r>
            <a:r>
              <a:rPr kumimoji="1" lang="en" altLang="zh-CN" dirty="0"/>
              <a:t>/document/d/1Ne57gvidMEWXR70OxxnRkYquAoMpt56o75oZtg-OeBg/</a:t>
            </a:r>
            <a:r>
              <a:rPr kumimoji="1" lang="en" altLang="zh-CN" dirty="0" err="1"/>
              <a:t>edit?tab</a:t>
            </a:r>
            <a:r>
              <a:rPr kumimoji="1" lang="en" altLang="zh-CN" dirty="0"/>
              <a:t>=t.0#heading=h.yug5jtgi5nki</a:t>
            </a:r>
            <a:endParaRPr kumimoji="1" lang="zh-CN" altLang="en-US" dirty="0"/>
          </a:p>
        </p:txBody>
      </p:sp>
    </p:spTree>
    <p:extLst>
      <p:ext uri="{BB962C8B-B14F-4D97-AF65-F5344CB8AC3E}">
        <p14:creationId xmlns:p14="http://schemas.microsoft.com/office/powerpoint/2010/main" val="3503445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20:35</a:t>
            </a:r>
            <a:endParaRPr kumimoji="1" lang="zh-CN" altLang="en-US" dirty="0"/>
          </a:p>
        </p:txBody>
      </p:sp>
    </p:spTree>
    <p:extLst>
      <p:ext uri="{BB962C8B-B14F-4D97-AF65-F5344CB8AC3E}">
        <p14:creationId xmlns:p14="http://schemas.microsoft.com/office/powerpoint/2010/main" val="1714824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20:39</a:t>
            </a:r>
            <a:endParaRPr kumimoji="1" lang="zh-CN" altLang="en-US" dirty="0"/>
          </a:p>
        </p:txBody>
      </p:sp>
    </p:spTree>
    <p:extLst>
      <p:ext uri="{BB962C8B-B14F-4D97-AF65-F5344CB8AC3E}">
        <p14:creationId xmlns:p14="http://schemas.microsoft.com/office/powerpoint/2010/main" val="3195505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insights.lfx.linuxfoundation.org</a:t>
            </a:r>
            <a:r>
              <a:rPr kumimoji="1" lang="en" altLang="zh-CN" dirty="0"/>
              <a:t>/</a:t>
            </a:r>
            <a:r>
              <a:rPr kumimoji="1" lang="zh-CN" altLang="en-US" dirty="0"/>
              <a:t> </a:t>
            </a:r>
          </a:p>
        </p:txBody>
      </p:sp>
    </p:spTree>
    <p:extLst>
      <p:ext uri="{BB962C8B-B14F-4D97-AF65-F5344CB8AC3E}">
        <p14:creationId xmlns:p14="http://schemas.microsoft.com/office/powerpoint/2010/main" val="60504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insights.lfx.linuxfoundation.org</a:t>
            </a:r>
            <a:r>
              <a:rPr kumimoji="1" lang="en" altLang="zh-CN" dirty="0"/>
              <a:t>/foundation/</a:t>
            </a:r>
            <a:r>
              <a:rPr kumimoji="1" lang="en" altLang="zh-CN" dirty="0" err="1"/>
              <a:t>cncf</a:t>
            </a:r>
            <a:r>
              <a:rPr kumimoji="1" lang="zh-CN" altLang="en-US" dirty="0"/>
              <a:t> </a:t>
            </a:r>
          </a:p>
        </p:txBody>
      </p:sp>
    </p:spTree>
    <p:extLst>
      <p:ext uri="{BB962C8B-B14F-4D97-AF65-F5344CB8AC3E}">
        <p14:creationId xmlns:p14="http://schemas.microsoft.com/office/powerpoint/2010/main" val="2363178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https://open-</a:t>
            </a:r>
            <a:r>
              <a:rPr kumimoji="1" lang="en" altLang="zh-CN" dirty="0" err="1"/>
              <a:t>leaderboard.x</a:t>
            </a:r>
            <a:r>
              <a:rPr kumimoji="1" lang="en" altLang="zh-CN" dirty="0"/>
              <a:t>-</a:t>
            </a:r>
            <a:r>
              <a:rPr kumimoji="1" lang="en" altLang="zh-CN" dirty="0" err="1"/>
              <a:t>lab.info</a:t>
            </a:r>
            <a:r>
              <a:rPr kumimoji="1" lang="en" altLang="zh-CN" dirty="0"/>
              <a:t>/</a:t>
            </a:r>
            <a:endParaRPr kumimoji="1" lang="zh-CN" altLang="en-US" dirty="0"/>
          </a:p>
        </p:txBody>
      </p:sp>
    </p:spTree>
    <p:extLst>
      <p:ext uri="{BB962C8B-B14F-4D97-AF65-F5344CB8AC3E}">
        <p14:creationId xmlns:p14="http://schemas.microsoft.com/office/powerpoint/2010/main" val="297557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1809c8aa8_2_1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这里是开源社总结的开源宣言，开放、分享、平等。</a:t>
            </a:r>
            <a:br>
              <a:rPr lang="en-US" altLang="zh-CN" dirty="0"/>
            </a:br>
            <a:r>
              <a:rPr lang="en-US" altLang="zh-CN" dirty="0"/>
              <a:t>-</a:t>
            </a:r>
            <a:r>
              <a:rPr lang="zh-CN" altLang="en-US" dirty="0"/>
              <a:t> 那么在开源社区的组建和运营过程中，我们就需要很多适应这样场景的工具</a:t>
            </a:r>
            <a:endParaRPr dirty="0"/>
          </a:p>
        </p:txBody>
      </p:sp>
      <p:sp>
        <p:nvSpPr>
          <p:cNvPr id="205" name="Google Shape;205;g301809c8aa8_2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 altLang="zh-CN" dirty="0"/>
              <a:t>https://</a:t>
            </a:r>
            <a:r>
              <a:rPr kumimoji="1" lang="en" altLang="zh-CN" dirty="0" err="1"/>
              <a:t>www.bestpractices.dev</a:t>
            </a:r>
            <a:r>
              <a:rPr kumimoji="1" lang="en" altLang="zh-CN" dirty="0"/>
              <a:t>/</a:t>
            </a:r>
            <a:r>
              <a:rPr kumimoji="1" lang="en" altLang="zh-CN" dirty="0" err="1"/>
              <a:t>zh</a:t>
            </a:r>
            <a:r>
              <a:rPr kumimoji="1" lang="en" altLang="zh-CN" dirty="0"/>
              <a:t>-CN/projects/1</a:t>
            </a:r>
            <a:endParaRPr kumimoji="1" lang="zh-CN" altLang="en-US" dirty="0"/>
          </a:p>
        </p:txBody>
      </p:sp>
    </p:spTree>
    <p:extLst>
      <p:ext uri="{BB962C8B-B14F-4D97-AF65-F5344CB8AC3E}">
        <p14:creationId xmlns:p14="http://schemas.microsoft.com/office/powerpoint/2010/main" val="1876484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20:42</a:t>
            </a:r>
            <a:endParaRPr kumimoji="1" lang="zh-CN" altLang="en-US" dirty="0"/>
          </a:p>
        </p:txBody>
      </p:sp>
    </p:spTree>
    <p:extLst>
      <p:ext uri="{BB962C8B-B14F-4D97-AF65-F5344CB8AC3E}">
        <p14:creationId xmlns:p14="http://schemas.microsoft.com/office/powerpoint/2010/main" val="425558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01809c8aa8_2_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20:45</a:t>
            </a:r>
            <a:endParaRPr kumimoji="1" lang="zh-CN" altLang="en-US" dirty="0"/>
          </a:p>
          <a:p>
            <a:endParaRPr kumimoji="1" lang="zh-CN" altLang="en-US" dirty="0"/>
          </a:p>
          <a:p>
            <a:pPr marL="0" lvl="0" indent="0" algn="l" rtl="0">
              <a:spcBef>
                <a:spcPts val="0"/>
              </a:spcBef>
              <a:spcAft>
                <a:spcPts val="0"/>
              </a:spcAft>
              <a:buNone/>
            </a:pPr>
            <a:endParaRPr dirty="0"/>
          </a:p>
        </p:txBody>
      </p:sp>
      <p:sp>
        <p:nvSpPr>
          <p:cNvPr id="330" name="Google Shape;330;g301809c8aa8_2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01809c8aa8_2_2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301809c8aa8_2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01809c8aa8_2_2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g301809c8aa8_2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01809c8aa8_2_2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301809c8aa8_2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希望未来如果大家遇到类似的情况，尽量 </a:t>
            </a:r>
            <a:r>
              <a:rPr kumimoji="1" lang="en-US" altLang="zh-CN" dirty="0"/>
              <a:t>be</a:t>
            </a:r>
            <a:r>
              <a:rPr kumimoji="1" lang="zh-CN" altLang="en-US" dirty="0"/>
              <a:t> </a:t>
            </a:r>
            <a:r>
              <a:rPr kumimoji="1" lang="en-US" altLang="zh-CN" dirty="0"/>
              <a:t>kind</a:t>
            </a:r>
          </a:p>
          <a:p>
            <a:r>
              <a:rPr kumimoji="1" lang="zh-CN" altLang="en-US" dirty="0"/>
              <a:t>这也对应了 勿以恶小而为之，毋以善小而不为。</a:t>
            </a:r>
          </a:p>
        </p:txBody>
      </p:sp>
    </p:spTree>
    <p:extLst>
      <p:ext uri="{BB962C8B-B14F-4D97-AF65-F5344CB8AC3E}">
        <p14:creationId xmlns:p14="http://schemas.microsoft.com/office/powerpoint/2010/main" val="4222169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01809c8aa8_2_2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301809c8aa8_2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20:55</a:t>
            </a:r>
            <a:endParaRPr kumimoji="1" lang="zh-CN" altLang="en-US" dirty="0"/>
          </a:p>
        </p:txBody>
      </p:sp>
    </p:spTree>
    <p:extLst>
      <p:ext uri="{BB962C8B-B14F-4D97-AF65-F5344CB8AC3E}">
        <p14:creationId xmlns:p14="http://schemas.microsoft.com/office/powerpoint/2010/main" val="2736773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21:00</a:t>
            </a:r>
            <a:endParaRPr kumimoji="1" lang="zh-CN" altLang="en-US" dirty="0"/>
          </a:p>
        </p:txBody>
      </p:sp>
    </p:spTree>
    <p:extLst>
      <p:ext uri="{BB962C8B-B14F-4D97-AF65-F5344CB8AC3E}">
        <p14:creationId xmlns:p14="http://schemas.microsoft.com/office/powerpoint/2010/main" val="3035256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267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0e2f859d8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0e2f859d8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9F92CE0A-126B-C580-202D-319BB30084C6}"/>
            </a:ext>
          </a:extLst>
        </p:cNvPr>
        <p:cNvGrpSpPr/>
        <p:nvPr/>
      </p:nvGrpSpPr>
      <p:grpSpPr>
        <a:xfrm>
          <a:off x="0" y="0"/>
          <a:ext cx="0" cy="0"/>
          <a:chOff x="0" y="0"/>
          <a:chExt cx="0" cy="0"/>
        </a:xfrm>
      </p:grpSpPr>
      <p:sp>
        <p:nvSpPr>
          <p:cNvPr id="450" name="Google Shape;450;g30e2f859d8a_0_1:notes">
            <a:extLst>
              <a:ext uri="{FF2B5EF4-FFF2-40B4-BE49-F238E27FC236}">
                <a16:creationId xmlns:a16="http://schemas.microsoft.com/office/drawing/2014/main" id="{3ED23B07-591A-598D-1F5A-176007E10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0e2f859d8a_0_1:notes">
            <a:extLst>
              <a:ext uri="{FF2B5EF4-FFF2-40B4-BE49-F238E27FC236}">
                <a16:creationId xmlns:a16="http://schemas.microsoft.com/office/drawing/2014/main" id="{73B0CD53-CE79-14B8-8E44-61429798DC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7138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AC6F2327-98D2-5F0A-9EE5-8DE6345EC608}"/>
            </a:ext>
          </a:extLst>
        </p:cNvPr>
        <p:cNvGrpSpPr/>
        <p:nvPr/>
      </p:nvGrpSpPr>
      <p:grpSpPr>
        <a:xfrm>
          <a:off x="0" y="0"/>
          <a:ext cx="0" cy="0"/>
          <a:chOff x="0" y="0"/>
          <a:chExt cx="0" cy="0"/>
        </a:xfrm>
      </p:grpSpPr>
      <p:sp>
        <p:nvSpPr>
          <p:cNvPr id="450" name="Google Shape;450;g30e2f859d8a_0_1:notes">
            <a:extLst>
              <a:ext uri="{FF2B5EF4-FFF2-40B4-BE49-F238E27FC236}">
                <a16:creationId xmlns:a16="http://schemas.microsoft.com/office/drawing/2014/main" id="{6EFF99F1-5163-A88A-974B-EB220A9EE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0e2f859d8a_0_1:notes">
            <a:extLst>
              <a:ext uri="{FF2B5EF4-FFF2-40B4-BE49-F238E27FC236}">
                <a16:creationId xmlns:a16="http://schemas.microsoft.com/office/drawing/2014/main" id="{A26AAB65-C898-B37B-894C-C90F084674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695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01809c8aa8_2_2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21:05</a:t>
            </a:r>
            <a:endParaRPr kumimoji="1" lang="zh-CN" altLang="en-US" dirty="0"/>
          </a:p>
        </p:txBody>
      </p:sp>
      <p:sp>
        <p:nvSpPr>
          <p:cNvPr id="434" name="Google Shape;434;g301809c8aa8_2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0389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9729958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0e2f859d8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0e2f859d8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推荐大家关注这些公众号里的开源动态和开源活动</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0facd11b56_0_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进入正题</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altLang="zh-CN" dirty="0"/>
            </a:br>
            <a:r>
              <a:rPr lang="en-US" altLang="zh-CN" dirty="0"/>
              <a:t>19:50</a:t>
            </a:r>
          </a:p>
          <a:p>
            <a:pPr marL="0" lvl="0" indent="0" algn="l" rtl="0">
              <a:spcBef>
                <a:spcPts val="0"/>
              </a:spcBef>
              <a:spcAft>
                <a:spcPts val="0"/>
              </a:spcAft>
              <a:buNone/>
            </a:pPr>
            <a:endParaRPr dirty="0"/>
          </a:p>
        </p:txBody>
      </p:sp>
      <p:sp>
        <p:nvSpPr>
          <p:cNvPr id="265" name="Google Shape;265;g30facd11b56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这是目前的活跃项目，那反过来，为什么是这些项目，他们解决了什么问题呢？</a:t>
            </a:r>
          </a:p>
        </p:txBody>
      </p:sp>
    </p:spTree>
    <p:extLst>
      <p:ext uri="{BB962C8B-B14F-4D97-AF65-F5344CB8AC3E}">
        <p14:creationId xmlns:p14="http://schemas.microsoft.com/office/powerpoint/2010/main" val="3884231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我个人主要在云原生方向，所以今天可能会有点偏，主要介绍 云原生发展过程中，大家需要的开源工具和项目开发情况</a:t>
            </a:r>
          </a:p>
        </p:txBody>
      </p:sp>
    </p:spTree>
    <p:extLst>
      <p:ext uri="{BB962C8B-B14F-4D97-AF65-F5344CB8AC3E}">
        <p14:creationId xmlns:p14="http://schemas.microsoft.com/office/powerpoint/2010/main" val="208733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p:cSld name="End">
    <p:spTree>
      <p:nvGrpSpPr>
        <p:cNvPr id="1" name="Shape 140"/>
        <p:cNvGrpSpPr/>
        <p:nvPr/>
      </p:nvGrpSpPr>
      <p:grpSpPr>
        <a:xfrm>
          <a:off x="0" y="0"/>
          <a:ext cx="0" cy="0"/>
          <a:chOff x="0" y="0"/>
          <a:chExt cx="0" cy="0"/>
        </a:xfrm>
      </p:grpSpPr>
      <p:pic>
        <p:nvPicPr>
          <p:cNvPr id="141" name="Google Shape;141;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2" name="Google Shape;142;p31"/>
          <p:cNvSpPr txBox="1">
            <a:spLocks noGrp="1"/>
          </p:cNvSpPr>
          <p:nvPr>
            <p:ph type="body" idx="1"/>
          </p:nvPr>
        </p:nvSpPr>
        <p:spPr>
          <a:xfrm>
            <a:off x="1397000" y="2189823"/>
            <a:ext cx="6462110" cy="763853"/>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4500"/>
              <a:buNone/>
              <a:defRPr sz="4500" b="1">
                <a:solidFill>
                  <a:schemeClr val="lt1"/>
                </a:solidFill>
                <a:latin typeface="Arial"/>
                <a:ea typeface="Arial"/>
                <a:cs typeface="Arial"/>
                <a:sym typeface="Arial"/>
              </a:defRPr>
            </a:lvl1pPr>
            <a:lvl2pPr marL="914400" lvl="1" indent="-228600" algn="l">
              <a:lnSpc>
                <a:spcPct val="150000"/>
              </a:lnSpc>
              <a:spcBef>
                <a:spcPts val="400"/>
              </a:spcBef>
              <a:spcAft>
                <a:spcPts val="0"/>
              </a:spcAft>
              <a:buClr>
                <a:schemeClr val="lt1"/>
              </a:buClr>
              <a:buSzPts val="1200"/>
              <a:buNone/>
              <a:defRPr/>
            </a:lvl2pPr>
            <a:lvl3pPr marL="1371600" lvl="2" indent="-298450" algn="l">
              <a:lnSpc>
                <a:spcPct val="150000"/>
              </a:lnSpc>
              <a:spcBef>
                <a:spcPts val="400"/>
              </a:spcBef>
              <a:spcAft>
                <a:spcPts val="0"/>
              </a:spcAft>
              <a:buClr>
                <a:schemeClr val="lt1"/>
              </a:buClr>
              <a:buSzPts val="1100"/>
              <a:buChar char="•"/>
              <a:defRPr/>
            </a:lvl3pPr>
            <a:lvl4pPr marL="1828800" lvl="3" indent="-285750" algn="l">
              <a:lnSpc>
                <a:spcPct val="150000"/>
              </a:lnSpc>
              <a:spcBef>
                <a:spcPts val="400"/>
              </a:spcBef>
              <a:spcAft>
                <a:spcPts val="0"/>
              </a:spcAft>
              <a:buClr>
                <a:schemeClr val="lt1"/>
              </a:buClr>
              <a:buSzPts val="900"/>
              <a:buChar char="•"/>
              <a:defRPr/>
            </a:lvl4pPr>
            <a:lvl5pPr marL="2286000" lvl="4" indent="-285750" algn="l">
              <a:lnSpc>
                <a:spcPct val="150000"/>
              </a:lnSpc>
              <a:spcBef>
                <a:spcPts val="400"/>
              </a:spcBef>
              <a:spcAft>
                <a:spcPts val="0"/>
              </a:spcAft>
              <a:buClr>
                <a:schemeClr val="lt1"/>
              </a:buClr>
              <a:buSzPts val="9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143" name="Google Shape;143;p31"/>
          <p:cNvPicPr preferRelativeResize="0"/>
          <p:nvPr/>
        </p:nvPicPr>
        <p:blipFill rotWithShape="1">
          <a:blip r:embed="rId3">
            <a:alphaModFix/>
          </a:blip>
          <a:srcRect/>
          <a:stretch/>
        </p:blipFill>
        <p:spPr>
          <a:xfrm>
            <a:off x="7859110" y="4791255"/>
            <a:ext cx="1085861" cy="167978"/>
          </a:xfrm>
          <a:prstGeom prst="rect">
            <a:avLst/>
          </a:prstGeom>
          <a:noFill/>
          <a:ln>
            <a:noFill/>
          </a:ln>
        </p:spPr>
      </p:pic>
    </p:spTree>
    <p:extLst>
      <p:ext uri="{BB962C8B-B14F-4D97-AF65-F5344CB8AC3E}">
        <p14:creationId xmlns:p14="http://schemas.microsoft.com/office/powerpoint/2010/main" val="256179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Light">
  <p:cSld name="Title Only-Light">
    <p:spTree>
      <p:nvGrpSpPr>
        <p:cNvPr id="1" name="Shape 70"/>
        <p:cNvGrpSpPr/>
        <p:nvPr/>
      </p:nvGrpSpPr>
      <p:grpSpPr>
        <a:xfrm>
          <a:off x="0" y="0"/>
          <a:ext cx="0" cy="0"/>
          <a:chOff x="0" y="0"/>
          <a:chExt cx="0" cy="0"/>
        </a:xfrm>
      </p:grpSpPr>
      <p:pic>
        <p:nvPicPr>
          <p:cNvPr id="71" name="Google Shape;71;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2" name="Google Shape;72;p16"/>
          <p:cNvSpPr txBox="1">
            <a:spLocks noGrp="1"/>
          </p:cNvSpPr>
          <p:nvPr>
            <p:ph type="title"/>
          </p:nvPr>
        </p:nvSpPr>
        <p:spPr>
          <a:xfrm>
            <a:off x="495300" y="0"/>
            <a:ext cx="8143875" cy="771525"/>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C0C0C"/>
              </a:buClr>
              <a:buSzPts val="2100"/>
              <a:buFont typeface="Arial"/>
              <a:buNone/>
              <a:defRPr>
                <a:solidFill>
                  <a:srgbClr val="0C0C0C"/>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6"/>
          <p:cNvSpPr/>
          <p:nvPr/>
        </p:nvSpPr>
        <p:spPr>
          <a:xfrm>
            <a:off x="266699" y="497803"/>
            <a:ext cx="135467" cy="17356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74" name="Google Shape;74;p16"/>
          <p:cNvPicPr preferRelativeResize="0"/>
          <p:nvPr/>
        </p:nvPicPr>
        <p:blipFill rotWithShape="1">
          <a:blip r:embed="rId3">
            <a:alphaModFix/>
          </a:blip>
          <a:srcRect/>
          <a:stretch/>
        </p:blipFill>
        <p:spPr>
          <a:xfrm>
            <a:off x="7862111" y="4791255"/>
            <a:ext cx="1079860" cy="1679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pic>
        <p:nvPicPr>
          <p:cNvPr id="82" name="Google Shape;82;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3" name="Google Shape;83;p18"/>
          <p:cNvSpPr txBox="1">
            <a:spLocks noGrp="1"/>
          </p:cNvSpPr>
          <p:nvPr>
            <p:ph type="title"/>
          </p:nvPr>
        </p:nvSpPr>
        <p:spPr>
          <a:xfrm>
            <a:off x="495300" y="0"/>
            <a:ext cx="8143875" cy="771525"/>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1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84" name="Google Shape;84;p18"/>
          <p:cNvPicPr preferRelativeResize="0"/>
          <p:nvPr/>
        </p:nvPicPr>
        <p:blipFill rotWithShape="1">
          <a:blip r:embed="rId3">
            <a:alphaModFix/>
          </a:blip>
          <a:srcRect/>
          <a:stretch/>
        </p:blipFill>
        <p:spPr>
          <a:xfrm>
            <a:off x="7859110" y="4791255"/>
            <a:ext cx="1085861" cy="167978"/>
          </a:xfrm>
          <a:prstGeom prst="rect">
            <a:avLst/>
          </a:prstGeom>
          <a:noFill/>
          <a:ln>
            <a:noFill/>
          </a:ln>
        </p:spPr>
      </p:pic>
      <p:sp>
        <p:nvSpPr>
          <p:cNvPr id="85" name="Google Shape;85;p18"/>
          <p:cNvSpPr/>
          <p:nvPr/>
        </p:nvSpPr>
        <p:spPr>
          <a:xfrm>
            <a:off x="266699" y="497803"/>
            <a:ext cx="135467" cy="17356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6"/>
        <p:cNvGrpSpPr/>
        <p:nvPr/>
      </p:nvGrpSpPr>
      <p:grpSpPr>
        <a:xfrm>
          <a:off x="0" y="0"/>
          <a:ext cx="0" cy="0"/>
          <a:chOff x="0" y="0"/>
          <a:chExt cx="0" cy="0"/>
        </a:xfrm>
      </p:grpSpPr>
      <p:pic>
        <p:nvPicPr>
          <p:cNvPr id="87" name="Google Shape;87;p19"/>
          <p:cNvPicPr preferRelativeResize="0"/>
          <p:nvPr/>
        </p:nvPicPr>
        <p:blipFill rotWithShape="1">
          <a:blip r:embed="rId2">
            <a:alphaModFix/>
          </a:blip>
          <a:srcRect/>
          <a:stretch/>
        </p:blipFill>
        <p:spPr>
          <a:xfrm>
            <a:off x="7862111" y="4791255"/>
            <a:ext cx="1079860" cy="167978"/>
          </a:xfrm>
          <a:prstGeom prst="rect">
            <a:avLst/>
          </a:prstGeom>
          <a:noFill/>
          <a:ln>
            <a:noFill/>
          </a:ln>
        </p:spPr>
      </p:pic>
      <p:pic>
        <p:nvPicPr>
          <p:cNvPr id="88" name="Google Shape;88;p19"/>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9" name="Google Shape;89;p19"/>
          <p:cNvPicPr preferRelativeResize="0"/>
          <p:nvPr/>
        </p:nvPicPr>
        <p:blipFill rotWithShape="1">
          <a:blip r:embed="rId4">
            <a:alphaModFix/>
          </a:blip>
          <a:srcRect/>
          <a:stretch/>
        </p:blipFill>
        <p:spPr>
          <a:xfrm>
            <a:off x="7859110" y="4791255"/>
            <a:ext cx="1085861" cy="1679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Light">
  <p:cSld name="Blank-Light">
    <p:spTree>
      <p:nvGrpSpPr>
        <p:cNvPr id="1" name="Shape 90"/>
        <p:cNvGrpSpPr/>
        <p:nvPr/>
      </p:nvGrpSpPr>
      <p:grpSpPr>
        <a:xfrm>
          <a:off x="0" y="0"/>
          <a:ext cx="0" cy="0"/>
          <a:chOff x="0" y="0"/>
          <a:chExt cx="0" cy="0"/>
        </a:xfrm>
      </p:grpSpPr>
      <p:pic>
        <p:nvPicPr>
          <p:cNvPr id="91" name="Google Shape;91;p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2" name="Google Shape;92;p20"/>
          <p:cNvPicPr preferRelativeResize="0"/>
          <p:nvPr/>
        </p:nvPicPr>
        <p:blipFill rotWithShape="1">
          <a:blip r:embed="rId3">
            <a:alphaModFix/>
          </a:blip>
          <a:srcRect/>
          <a:stretch/>
        </p:blipFill>
        <p:spPr>
          <a:xfrm>
            <a:off x="7862111" y="4791255"/>
            <a:ext cx="1079860" cy="16797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p:cSld name="End">
    <p:spTree>
      <p:nvGrpSpPr>
        <p:cNvPr id="1" name="Shape 93"/>
        <p:cNvGrpSpPr/>
        <p:nvPr/>
      </p:nvGrpSpPr>
      <p:grpSpPr>
        <a:xfrm>
          <a:off x="0" y="0"/>
          <a:ext cx="0" cy="0"/>
          <a:chOff x="0" y="0"/>
          <a:chExt cx="0" cy="0"/>
        </a:xfrm>
      </p:grpSpPr>
      <p:pic>
        <p:nvPicPr>
          <p:cNvPr id="94" name="Google Shape;94;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5" name="Google Shape;95;p21"/>
          <p:cNvSpPr txBox="1">
            <a:spLocks noGrp="1"/>
          </p:cNvSpPr>
          <p:nvPr>
            <p:ph type="body" idx="1"/>
          </p:nvPr>
        </p:nvSpPr>
        <p:spPr>
          <a:xfrm>
            <a:off x="1397000" y="2189823"/>
            <a:ext cx="6462110" cy="763853"/>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4500"/>
              <a:buNone/>
              <a:defRPr sz="4500" b="1">
                <a:solidFill>
                  <a:schemeClr val="lt1"/>
                </a:solidFill>
                <a:latin typeface="Arial"/>
                <a:ea typeface="Arial"/>
                <a:cs typeface="Arial"/>
                <a:sym typeface="Arial"/>
              </a:defRPr>
            </a:lvl1pPr>
            <a:lvl2pPr marL="914400" lvl="1" indent="-228600" algn="l">
              <a:lnSpc>
                <a:spcPct val="150000"/>
              </a:lnSpc>
              <a:spcBef>
                <a:spcPts val="400"/>
              </a:spcBef>
              <a:spcAft>
                <a:spcPts val="0"/>
              </a:spcAft>
              <a:buClr>
                <a:schemeClr val="lt1"/>
              </a:buClr>
              <a:buSzPts val="1200"/>
              <a:buNone/>
              <a:defRPr/>
            </a:lvl2pPr>
            <a:lvl3pPr marL="1371600" lvl="2" indent="-298450" algn="l">
              <a:lnSpc>
                <a:spcPct val="150000"/>
              </a:lnSpc>
              <a:spcBef>
                <a:spcPts val="400"/>
              </a:spcBef>
              <a:spcAft>
                <a:spcPts val="0"/>
              </a:spcAft>
              <a:buClr>
                <a:schemeClr val="lt1"/>
              </a:buClr>
              <a:buSzPts val="1100"/>
              <a:buChar char="•"/>
              <a:defRPr/>
            </a:lvl3pPr>
            <a:lvl4pPr marL="1828800" lvl="3" indent="-285750" algn="l">
              <a:lnSpc>
                <a:spcPct val="150000"/>
              </a:lnSpc>
              <a:spcBef>
                <a:spcPts val="400"/>
              </a:spcBef>
              <a:spcAft>
                <a:spcPts val="0"/>
              </a:spcAft>
              <a:buClr>
                <a:schemeClr val="lt1"/>
              </a:buClr>
              <a:buSzPts val="900"/>
              <a:buChar char="•"/>
              <a:defRPr/>
            </a:lvl4pPr>
            <a:lvl5pPr marL="2286000" lvl="4" indent="-285750" algn="l">
              <a:lnSpc>
                <a:spcPct val="150000"/>
              </a:lnSpc>
              <a:spcBef>
                <a:spcPts val="400"/>
              </a:spcBef>
              <a:spcAft>
                <a:spcPts val="0"/>
              </a:spcAft>
              <a:buClr>
                <a:schemeClr val="lt1"/>
              </a:buClr>
              <a:buSzPts val="9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96" name="Google Shape;96;p21"/>
          <p:cNvPicPr preferRelativeResize="0"/>
          <p:nvPr/>
        </p:nvPicPr>
        <p:blipFill rotWithShape="1">
          <a:blip r:embed="rId3">
            <a:alphaModFix/>
          </a:blip>
          <a:srcRect/>
          <a:stretch/>
        </p:blipFill>
        <p:spPr>
          <a:xfrm>
            <a:off x="7859110" y="4791255"/>
            <a:ext cx="1085861" cy="16797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Layou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454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301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35939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0"/>
        <p:cNvGrpSpPr/>
        <p:nvPr/>
      </p:nvGrpSpPr>
      <p:grpSpPr>
        <a:xfrm>
          <a:off x="0" y="0"/>
          <a:ext cx="0" cy="0"/>
          <a:chOff x="0" y="0"/>
          <a:chExt cx="0" cy="0"/>
        </a:xfrm>
      </p:grpSpPr>
      <p:pic>
        <p:nvPicPr>
          <p:cNvPr id="111" name="Google Shape;111;p24"/>
          <p:cNvPicPr preferRelativeResize="0"/>
          <p:nvPr/>
        </p:nvPicPr>
        <p:blipFill rotWithShape="1">
          <a:blip r:embed="rId2">
            <a:alphaModFix/>
          </a:blip>
          <a:srcRect/>
          <a:stretch/>
        </p:blipFill>
        <p:spPr>
          <a:xfrm>
            <a:off x="7862111" y="4791255"/>
            <a:ext cx="1079860" cy="167978"/>
          </a:xfrm>
          <a:prstGeom prst="rect">
            <a:avLst/>
          </a:prstGeom>
          <a:noFill/>
          <a:ln>
            <a:noFill/>
          </a:ln>
        </p:spPr>
      </p:pic>
      <p:pic>
        <p:nvPicPr>
          <p:cNvPr id="112" name="Google Shape;112;p24"/>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13" name="Google Shape;113;p24"/>
          <p:cNvPicPr preferRelativeResize="0"/>
          <p:nvPr/>
        </p:nvPicPr>
        <p:blipFill rotWithShape="1">
          <a:blip r:embed="rId4">
            <a:alphaModFix/>
          </a:blip>
          <a:srcRect/>
          <a:stretch/>
        </p:blipFill>
        <p:spPr>
          <a:xfrm>
            <a:off x="7859110" y="4791255"/>
            <a:ext cx="1085861" cy="1679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pic>
        <p:nvPicPr>
          <p:cNvPr id="115" name="Google Shape;115;p2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6" name="Google Shape;116;p25"/>
          <p:cNvSpPr txBox="1">
            <a:spLocks noGrp="1"/>
          </p:cNvSpPr>
          <p:nvPr>
            <p:ph type="title"/>
          </p:nvPr>
        </p:nvSpPr>
        <p:spPr>
          <a:xfrm>
            <a:off x="4355264" y="1795183"/>
            <a:ext cx="4048505" cy="967856"/>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25"/>
          <p:cNvSpPr txBox="1">
            <a:spLocks noGrp="1"/>
          </p:cNvSpPr>
          <p:nvPr>
            <p:ph type="body" idx="1"/>
          </p:nvPr>
        </p:nvSpPr>
        <p:spPr>
          <a:xfrm>
            <a:off x="4355264" y="2863892"/>
            <a:ext cx="4048505" cy="378813"/>
          </a:xfrm>
          <a:prstGeom prst="rect">
            <a:avLst/>
          </a:prstGeom>
          <a:noFill/>
          <a:ln>
            <a:noFill/>
          </a:ln>
        </p:spPr>
        <p:txBody>
          <a:bodyPr spcFirstLastPara="1" wrap="square" lIns="68575" tIns="34275" rIns="68575" bIns="34275" anchor="t" anchorCtr="0">
            <a:normAutofit/>
          </a:bodyPr>
          <a:lstStyle>
            <a:lvl1pPr marL="457200" lvl="0" indent="-228600" algn="l">
              <a:lnSpc>
                <a:spcPct val="15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228600" algn="l">
              <a:lnSpc>
                <a:spcPct val="150000"/>
              </a:lnSpc>
              <a:spcBef>
                <a:spcPts val="400"/>
              </a:spcBef>
              <a:spcAft>
                <a:spcPts val="0"/>
              </a:spcAft>
              <a:buClr>
                <a:schemeClr val="lt1"/>
              </a:buClr>
              <a:buSzPts val="1500"/>
              <a:buNone/>
              <a:defRPr sz="1500">
                <a:solidFill>
                  <a:schemeClr val="lt1"/>
                </a:solidFill>
              </a:defRPr>
            </a:lvl2pPr>
            <a:lvl3pPr marL="1371600" lvl="2" indent="-228600" algn="l">
              <a:lnSpc>
                <a:spcPct val="150000"/>
              </a:lnSpc>
              <a:spcBef>
                <a:spcPts val="400"/>
              </a:spcBef>
              <a:spcAft>
                <a:spcPts val="0"/>
              </a:spcAft>
              <a:buClr>
                <a:schemeClr val="lt1"/>
              </a:buClr>
              <a:buSzPts val="1400"/>
              <a:buNone/>
              <a:defRPr sz="1400">
                <a:solidFill>
                  <a:schemeClr val="lt1"/>
                </a:solidFill>
              </a:defRPr>
            </a:lvl3pPr>
            <a:lvl4pPr marL="1828800" lvl="3" indent="-228600" algn="l">
              <a:lnSpc>
                <a:spcPct val="150000"/>
              </a:lnSpc>
              <a:spcBef>
                <a:spcPts val="400"/>
              </a:spcBef>
              <a:spcAft>
                <a:spcPts val="0"/>
              </a:spcAft>
              <a:buClr>
                <a:schemeClr val="lt1"/>
              </a:buClr>
              <a:buSzPts val="1200"/>
              <a:buNone/>
              <a:defRPr sz="1200">
                <a:solidFill>
                  <a:schemeClr val="lt1"/>
                </a:solidFill>
              </a:defRPr>
            </a:lvl4pPr>
            <a:lvl5pPr marL="2286000" lvl="4" indent="-228600" algn="l">
              <a:lnSpc>
                <a:spcPct val="150000"/>
              </a:lnSpc>
              <a:spcBef>
                <a:spcPts val="400"/>
              </a:spcBef>
              <a:spcAft>
                <a:spcPts val="0"/>
              </a:spcAft>
              <a:buClr>
                <a:schemeClr val="lt1"/>
              </a:buClr>
              <a:buSzPts val="1200"/>
              <a:buNone/>
              <a:defRPr sz="1200">
                <a:solidFill>
                  <a:schemeClr val="lt1"/>
                </a:solidFill>
              </a:defRPr>
            </a:lvl5pPr>
            <a:lvl6pPr marL="2743200" lvl="5" indent="-228600" algn="l">
              <a:lnSpc>
                <a:spcPct val="90000"/>
              </a:lnSpc>
              <a:spcBef>
                <a:spcPts val="400"/>
              </a:spcBef>
              <a:spcAft>
                <a:spcPts val="0"/>
              </a:spcAft>
              <a:buClr>
                <a:schemeClr val="lt1"/>
              </a:buClr>
              <a:buSzPts val="1200"/>
              <a:buNone/>
              <a:defRPr sz="1200">
                <a:solidFill>
                  <a:schemeClr val="lt1"/>
                </a:solidFill>
              </a:defRPr>
            </a:lvl6pPr>
            <a:lvl7pPr marL="3200400" lvl="6" indent="-228600" algn="l">
              <a:lnSpc>
                <a:spcPct val="90000"/>
              </a:lnSpc>
              <a:spcBef>
                <a:spcPts val="400"/>
              </a:spcBef>
              <a:spcAft>
                <a:spcPts val="0"/>
              </a:spcAft>
              <a:buClr>
                <a:schemeClr val="lt1"/>
              </a:buClr>
              <a:buSzPts val="1200"/>
              <a:buNone/>
              <a:defRPr sz="1200">
                <a:solidFill>
                  <a:schemeClr val="lt1"/>
                </a:solidFill>
              </a:defRPr>
            </a:lvl7pPr>
            <a:lvl8pPr marL="3657600" lvl="7" indent="-228600" algn="l">
              <a:lnSpc>
                <a:spcPct val="90000"/>
              </a:lnSpc>
              <a:spcBef>
                <a:spcPts val="400"/>
              </a:spcBef>
              <a:spcAft>
                <a:spcPts val="0"/>
              </a:spcAft>
              <a:buClr>
                <a:schemeClr val="lt1"/>
              </a:buClr>
              <a:buSzPts val="1200"/>
              <a:buNone/>
              <a:defRPr sz="1200">
                <a:solidFill>
                  <a:schemeClr val="lt1"/>
                </a:solidFill>
              </a:defRPr>
            </a:lvl8pPr>
            <a:lvl9pPr marL="4114800" lvl="8" indent="-228600" algn="l">
              <a:lnSpc>
                <a:spcPct val="90000"/>
              </a:lnSpc>
              <a:spcBef>
                <a:spcPts val="400"/>
              </a:spcBef>
              <a:spcAft>
                <a:spcPts val="0"/>
              </a:spcAft>
              <a:buClr>
                <a:schemeClr val="lt1"/>
              </a:buClr>
              <a:buSzPts val="1200"/>
              <a:buNone/>
              <a:defRPr sz="1200">
                <a:solidFill>
                  <a:schemeClr val="lt1"/>
                </a:solidFill>
              </a:defRPr>
            </a:lvl9pPr>
          </a:lstStyle>
          <a:p>
            <a:endParaRPr/>
          </a:p>
        </p:txBody>
      </p:sp>
      <p:pic>
        <p:nvPicPr>
          <p:cNvPr id="118" name="Google Shape;118;p25"/>
          <p:cNvPicPr preferRelativeResize="0"/>
          <p:nvPr/>
        </p:nvPicPr>
        <p:blipFill rotWithShape="1">
          <a:blip r:embed="rId3">
            <a:alphaModFix/>
          </a:blip>
          <a:srcRect/>
          <a:stretch/>
        </p:blipFill>
        <p:spPr>
          <a:xfrm>
            <a:off x="7859110" y="4791255"/>
            <a:ext cx="1085861" cy="16797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Light">
  <p:cSld name="Blank-Light">
    <p:spTree>
      <p:nvGrpSpPr>
        <p:cNvPr id="1" name="Shape 132"/>
        <p:cNvGrpSpPr/>
        <p:nvPr/>
      </p:nvGrpSpPr>
      <p:grpSpPr>
        <a:xfrm>
          <a:off x="0" y="0"/>
          <a:ext cx="0" cy="0"/>
          <a:chOff x="0" y="0"/>
          <a:chExt cx="0" cy="0"/>
        </a:xfrm>
      </p:grpSpPr>
      <p:pic>
        <p:nvPicPr>
          <p:cNvPr id="133" name="Google Shape;133;p29"/>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34" name="Google Shape;134;p29"/>
          <p:cNvPicPr preferRelativeResize="0"/>
          <p:nvPr/>
        </p:nvPicPr>
        <p:blipFill rotWithShape="1">
          <a:blip r:embed="rId3">
            <a:alphaModFix/>
          </a:blip>
          <a:srcRect/>
          <a:stretch/>
        </p:blipFill>
        <p:spPr>
          <a:xfrm>
            <a:off x="7862111" y="4791255"/>
            <a:ext cx="1079860" cy="16797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Light">
  <p:cSld name="Title Only-Light">
    <p:spTree>
      <p:nvGrpSpPr>
        <p:cNvPr id="1" name="Shape 135"/>
        <p:cNvGrpSpPr/>
        <p:nvPr/>
      </p:nvGrpSpPr>
      <p:grpSpPr>
        <a:xfrm>
          <a:off x="0" y="0"/>
          <a:ext cx="0" cy="0"/>
          <a:chOff x="0" y="0"/>
          <a:chExt cx="0" cy="0"/>
        </a:xfrm>
      </p:grpSpPr>
      <p:pic>
        <p:nvPicPr>
          <p:cNvPr id="136" name="Google Shape;136;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7" name="Google Shape;137;p30"/>
          <p:cNvSpPr txBox="1">
            <a:spLocks noGrp="1"/>
          </p:cNvSpPr>
          <p:nvPr>
            <p:ph type="title"/>
          </p:nvPr>
        </p:nvSpPr>
        <p:spPr>
          <a:xfrm>
            <a:off x="495300" y="0"/>
            <a:ext cx="8143875" cy="771525"/>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C0C0C"/>
              </a:buClr>
              <a:buSzPts val="2100"/>
              <a:buFont typeface="Arial"/>
              <a:buNone/>
              <a:defRPr>
                <a:solidFill>
                  <a:srgbClr val="0C0C0C"/>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8" name="Google Shape;138;p30"/>
          <p:cNvSpPr/>
          <p:nvPr/>
        </p:nvSpPr>
        <p:spPr>
          <a:xfrm>
            <a:off x="266699" y="497803"/>
            <a:ext cx="135467" cy="17356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39" name="Google Shape;139;p30"/>
          <p:cNvPicPr preferRelativeResize="0"/>
          <p:nvPr/>
        </p:nvPicPr>
        <p:blipFill rotWithShape="1">
          <a:blip r:embed="rId3">
            <a:alphaModFix/>
          </a:blip>
          <a:srcRect/>
          <a:stretch/>
        </p:blipFill>
        <p:spPr>
          <a:xfrm>
            <a:off x="7862111" y="4791255"/>
            <a:ext cx="1079860" cy="16797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44"/>
        <p:cNvGrpSpPr/>
        <p:nvPr/>
      </p:nvGrpSpPr>
      <p:grpSpPr>
        <a:xfrm>
          <a:off x="0" y="0"/>
          <a:ext cx="0" cy="0"/>
          <a:chOff x="0" y="0"/>
          <a:chExt cx="0" cy="0"/>
        </a:xfrm>
      </p:grpSpPr>
      <p:pic>
        <p:nvPicPr>
          <p:cNvPr id="145" name="Google Shape;145;p3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6" name="Google Shape;146;p32"/>
          <p:cNvSpPr txBox="1">
            <a:spLocks noGrp="1"/>
          </p:cNvSpPr>
          <p:nvPr>
            <p:ph type="ctrTitle"/>
          </p:nvPr>
        </p:nvSpPr>
        <p:spPr>
          <a:xfrm>
            <a:off x="495299" y="1149124"/>
            <a:ext cx="5912032" cy="1646392"/>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lt1"/>
              </a:buClr>
              <a:buSzPts val="3800"/>
              <a:buFont typeface="Arial"/>
              <a:buNone/>
              <a:defRPr sz="38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7" name="Google Shape;147;p32"/>
          <p:cNvSpPr txBox="1">
            <a:spLocks noGrp="1"/>
          </p:cNvSpPr>
          <p:nvPr>
            <p:ph type="subTitle" idx="1"/>
          </p:nvPr>
        </p:nvSpPr>
        <p:spPr>
          <a:xfrm>
            <a:off x="495299" y="2975165"/>
            <a:ext cx="5912032" cy="401890"/>
          </a:xfrm>
          <a:prstGeom prst="rect">
            <a:avLst/>
          </a:prstGeom>
          <a:noFill/>
          <a:ln>
            <a:noFill/>
          </a:ln>
        </p:spPr>
        <p:txBody>
          <a:bodyPr spcFirstLastPara="1" wrap="square" lIns="68575" tIns="34275" rIns="68575" bIns="34275" anchor="t" anchorCtr="0">
            <a:normAutofit/>
          </a:bodyPr>
          <a:lstStyle>
            <a:lvl1pPr lvl="0" algn="l">
              <a:lnSpc>
                <a:spcPct val="150000"/>
              </a:lnSpc>
              <a:spcBef>
                <a:spcPts val="0"/>
              </a:spcBef>
              <a:spcAft>
                <a:spcPts val="0"/>
              </a:spcAft>
              <a:buClr>
                <a:schemeClr val="lt1"/>
              </a:buClr>
              <a:buSzPts val="1500"/>
              <a:buFont typeface="Arial"/>
              <a:buNone/>
              <a:defRPr sz="1500">
                <a:solidFill>
                  <a:schemeClr val="lt1"/>
                </a:solidFill>
              </a:defRPr>
            </a:lvl1pPr>
            <a:lvl2pPr lvl="1" algn="l">
              <a:lnSpc>
                <a:spcPct val="150000"/>
              </a:lnSpc>
              <a:spcBef>
                <a:spcPts val="400"/>
              </a:spcBef>
              <a:spcAft>
                <a:spcPts val="0"/>
              </a:spcAft>
              <a:buClr>
                <a:schemeClr val="lt1"/>
              </a:buClr>
              <a:buSzPts val="1400"/>
              <a:buChar char="•"/>
              <a:defRPr/>
            </a:lvl2pPr>
            <a:lvl3pPr lvl="2" algn="l">
              <a:lnSpc>
                <a:spcPct val="150000"/>
              </a:lnSpc>
              <a:spcBef>
                <a:spcPts val="400"/>
              </a:spcBef>
              <a:spcAft>
                <a:spcPts val="0"/>
              </a:spcAft>
              <a:buClr>
                <a:schemeClr val="lt1"/>
              </a:buClr>
              <a:buSzPts val="1400"/>
              <a:buChar char="•"/>
              <a:defRPr/>
            </a:lvl3pPr>
            <a:lvl4pPr lvl="3" algn="l">
              <a:lnSpc>
                <a:spcPct val="150000"/>
              </a:lnSpc>
              <a:spcBef>
                <a:spcPts val="400"/>
              </a:spcBef>
              <a:spcAft>
                <a:spcPts val="0"/>
              </a:spcAft>
              <a:buClr>
                <a:schemeClr val="lt1"/>
              </a:buClr>
              <a:buSzPts val="1400"/>
              <a:buChar char="•"/>
              <a:defRPr/>
            </a:lvl4pPr>
            <a:lvl5pPr lvl="4" algn="l">
              <a:lnSpc>
                <a:spcPct val="15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lt1"/>
              </a:buClr>
              <a:buSzPts val="1400"/>
              <a:buChar char="•"/>
              <a:defRPr/>
            </a:lvl6pPr>
            <a:lvl7pPr lvl="6" algn="l">
              <a:lnSpc>
                <a:spcPct val="90000"/>
              </a:lnSpc>
              <a:spcBef>
                <a:spcPts val="400"/>
              </a:spcBef>
              <a:spcAft>
                <a:spcPts val="0"/>
              </a:spcAft>
              <a:buClr>
                <a:schemeClr val="lt1"/>
              </a:buClr>
              <a:buSzPts val="1400"/>
              <a:buChar char="•"/>
              <a:defRPr/>
            </a:lvl7pPr>
            <a:lvl8pPr lvl="7" algn="l">
              <a:lnSpc>
                <a:spcPct val="90000"/>
              </a:lnSpc>
              <a:spcBef>
                <a:spcPts val="400"/>
              </a:spcBef>
              <a:spcAft>
                <a:spcPts val="0"/>
              </a:spcAft>
              <a:buClr>
                <a:schemeClr val="lt1"/>
              </a:buClr>
              <a:buSzPts val="1400"/>
              <a:buChar char="•"/>
              <a:defRPr/>
            </a:lvl8pPr>
            <a:lvl9pPr lvl="8" algn="l">
              <a:lnSpc>
                <a:spcPct val="90000"/>
              </a:lnSpc>
              <a:spcBef>
                <a:spcPts val="400"/>
              </a:spcBef>
              <a:spcAft>
                <a:spcPts val="0"/>
              </a:spcAft>
              <a:buClr>
                <a:schemeClr val="lt1"/>
              </a:buClr>
              <a:buSzPts val="1400"/>
              <a:buChar char="•"/>
              <a:defRPr/>
            </a:lvl9pPr>
          </a:lstStyle>
          <a:p>
            <a:endParaRPr/>
          </a:p>
        </p:txBody>
      </p:sp>
      <p:pic>
        <p:nvPicPr>
          <p:cNvPr id="148" name="Google Shape;148;p32"/>
          <p:cNvPicPr preferRelativeResize="0"/>
          <p:nvPr/>
        </p:nvPicPr>
        <p:blipFill rotWithShape="1">
          <a:blip r:embed="rId3">
            <a:alphaModFix/>
          </a:blip>
          <a:srcRect/>
          <a:stretch/>
        </p:blipFill>
        <p:spPr>
          <a:xfrm>
            <a:off x="7396196" y="184266"/>
            <a:ext cx="1373526" cy="439529"/>
          </a:xfrm>
          <a:prstGeom prst="rect">
            <a:avLst/>
          </a:prstGeom>
          <a:noFill/>
          <a:ln>
            <a:noFill/>
          </a:ln>
        </p:spPr>
      </p:pic>
      <p:pic>
        <p:nvPicPr>
          <p:cNvPr id="149" name="Google Shape;149;p32"/>
          <p:cNvPicPr preferRelativeResize="0"/>
          <p:nvPr/>
        </p:nvPicPr>
        <p:blipFill rotWithShape="1">
          <a:blip r:embed="rId4">
            <a:alphaModFix/>
          </a:blip>
          <a:srcRect/>
          <a:stretch/>
        </p:blipFill>
        <p:spPr>
          <a:xfrm>
            <a:off x="7859110" y="4791255"/>
            <a:ext cx="1085861" cy="167978"/>
          </a:xfrm>
          <a:prstGeom prst="rect">
            <a:avLst/>
          </a:prstGeom>
          <a:noFill/>
          <a:ln>
            <a:noFill/>
          </a:ln>
        </p:spPr>
      </p:pic>
      <p:sp>
        <p:nvSpPr>
          <p:cNvPr id="150" name="Google Shape;150;p32"/>
          <p:cNvSpPr/>
          <p:nvPr/>
        </p:nvSpPr>
        <p:spPr>
          <a:xfrm>
            <a:off x="566244" y="3635383"/>
            <a:ext cx="978776" cy="86710"/>
          </a:xfrm>
          <a:prstGeom prst="rect">
            <a:avLst/>
          </a:prstGeom>
          <a:gradFill>
            <a:gsLst>
              <a:gs pos="0">
                <a:srgbClr val="171A16"/>
              </a:gs>
              <a:gs pos="100000">
                <a:srgbClr val="11D05C"/>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5736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1574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95300" y="0"/>
            <a:ext cx="8143875" cy="771525"/>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100"/>
              <a:buFont typeface="Arial"/>
              <a:buNone/>
              <a:defRPr sz="2100" b="1" i="0" u="none" strike="noStrike" cap="non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495300" y="847725"/>
            <a:ext cx="8143875" cy="375285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150000"/>
              </a:lnSpc>
              <a:spcBef>
                <a:spcPts val="8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04800" algn="l" rtl="0">
              <a:lnSpc>
                <a:spcPct val="150000"/>
              </a:lnSpc>
              <a:spcBef>
                <a:spcPts val="4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298450" algn="l" rtl="0">
              <a:lnSpc>
                <a:spcPct val="150000"/>
              </a:lnSpc>
              <a:spcBef>
                <a:spcPts val="4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3pPr>
            <a:lvl4pPr marL="1828800" marR="0" lvl="3" indent="-285750" algn="l" rtl="0">
              <a:lnSpc>
                <a:spcPct val="150000"/>
              </a:lnSpc>
              <a:spcBef>
                <a:spcPts val="400"/>
              </a:spcBef>
              <a:spcAft>
                <a:spcPts val="0"/>
              </a:spcAft>
              <a:buClr>
                <a:schemeClr val="lt1"/>
              </a:buClr>
              <a:buSzPts val="900"/>
              <a:buFont typeface="Arial"/>
              <a:buChar char="•"/>
              <a:defRPr sz="900" b="0" i="0" u="none" strike="noStrike" cap="none">
                <a:solidFill>
                  <a:schemeClr val="lt1"/>
                </a:solidFill>
                <a:latin typeface="Arial"/>
                <a:ea typeface="Arial"/>
                <a:cs typeface="Arial"/>
                <a:sym typeface="Arial"/>
              </a:defRPr>
            </a:lvl4pPr>
            <a:lvl5pPr marL="2286000" marR="0" lvl="4" indent="-285750" algn="l" rtl="0">
              <a:lnSpc>
                <a:spcPct val="150000"/>
              </a:lnSpc>
              <a:spcBef>
                <a:spcPts val="400"/>
              </a:spcBef>
              <a:spcAft>
                <a:spcPts val="0"/>
              </a:spcAft>
              <a:buClr>
                <a:schemeClr val="lt1"/>
              </a:buClr>
              <a:buSzPts val="900"/>
              <a:buFont typeface="Arial"/>
              <a:buChar char="•"/>
              <a:defRPr sz="9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495301" y="4829175"/>
            <a:ext cx="2994128" cy="161925"/>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FEFEFE"/>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54" name="Google Shape;54;p13"/>
          <p:cNvSpPr txBox="1">
            <a:spLocks noGrp="1"/>
          </p:cNvSpPr>
          <p:nvPr>
            <p:ph type="dt" idx="10"/>
          </p:nvPr>
        </p:nvSpPr>
        <p:spPr>
          <a:xfrm>
            <a:off x="4128492" y="4829175"/>
            <a:ext cx="1352193" cy="161925"/>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800" b="0" i="0" u="none" strike="noStrike" cap="none">
                <a:solidFill>
                  <a:srgbClr val="FEFEFE"/>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643089" y="4829175"/>
            <a:ext cx="1996086" cy="1619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EFEFE"/>
                </a:solidFill>
                <a:latin typeface="Arial"/>
                <a:ea typeface="Arial"/>
                <a:cs typeface="Arial"/>
                <a:sym typeface="Arial"/>
              </a:defRPr>
            </a:lvl1pPr>
            <a:lvl2pPr marL="0" marR="0" lvl="1" indent="0" algn="r" rtl="0">
              <a:spcBef>
                <a:spcPts val="0"/>
              </a:spcBef>
              <a:buNone/>
              <a:defRPr sz="800" b="0" i="0" u="none" strike="noStrike" cap="none">
                <a:solidFill>
                  <a:srgbClr val="FEFEFE"/>
                </a:solidFill>
                <a:latin typeface="Arial"/>
                <a:ea typeface="Arial"/>
                <a:cs typeface="Arial"/>
                <a:sym typeface="Arial"/>
              </a:defRPr>
            </a:lvl2pPr>
            <a:lvl3pPr marL="0" marR="0" lvl="2" indent="0" algn="r" rtl="0">
              <a:spcBef>
                <a:spcPts val="0"/>
              </a:spcBef>
              <a:buNone/>
              <a:defRPr sz="800" b="0" i="0" u="none" strike="noStrike" cap="none">
                <a:solidFill>
                  <a:srgbClr val="FEFEFE"/>
                </a:solidFill>
                <a:latin typeface="Arial"/>
                <a:ea typeface="Arial"/>
                <a:cs typeface="Arial"/>
                <a:sym typeface="Arial"/>
              </a:defRPr>
            </a:lvl3pPr>
            <a:lvl4pPr marL="0" marR="0" lvl="3" indent="0" algn="r" rtl="0">
              <a:spcBef>
                <a:spcPts val="0"/>
              </a:spcBef>
              <a:buNone/>
              <a:defRPr sz="800" b="0" i="0" u="none" strike="noStrike" cap="none">
                <a:solidFill>
                  <a:srgbClr val="FEFEFE"/>
                </a:solidFill>
                <a:latin typeface="Arial"/>
                <a:ea typeface="Arial"/>
                <a:cs typeface="Arial"/>
                <a:sym typeface="Arial"/>
              </a:defRPr>
            </a:lvl4pPr>
            <a:lvl5pPr marL="0" marR="0" lvl="4" indent="0" algn="r" rtl="0">
              <a:spcBef>
                <a:spcPts val="0"/>
              </a:spcBef>
              <a:buNone/>
              <a:defRPr sz="800" b="0" i="0" u="none" strike="noStrike" cap="none">
                <a:solidFill>
                  <a:srgbClr val="FEFEFE"/>
                </a:solidFill>
                <a:latin typeface="Arial"/>
                <a:ea typeface="Arial"/>
                <a:cs typeface="Arial"/>
                <a:sym typeface="Arial"/>
              </a:defRPr>
            </a:lvl5pPr>
            <a:lvl6pPr marL="0" marR="0" lvl="5" indent="0" algn="r" rtl="0">
              <a:spcBef>
                <a:spcPts val="0"/>
              </a:spcBef>
              <a:buNone/>
              <a:defRPr sz="800" b="0" i="0" u="none" strike="noStrike" cap="none">
                <a:solidFill>
                  <a:srgbClr val="FEFEFE"/>
                </a:solidFill>
                <a:latin typeface="Arial"/>
                <a:ea typeface="Arial"/>
                <a:cs typeface="Arial"/>
                <a:sym typeface="Arial"/>
              </a:defRPr>
            </a:lvl6pPr>
            <a:lvl7pPr marL="0" marR="0" lvl="6" indent="0" algn="r" rtl="0">
              <a:spcBef>
                <a:spcPts val="0"/>
              </a:spcBef>
              <a:buNone/>
              <a:defRPr sz="800" b="0" i="0" u="none" strike="noStrike" cap="none">
                <a:solidFill>
                  <a:srgbClr val="FEFEFE"/>
                </a:solidFill>
                <a:latin typeface="Arial"/>
                <a:ea typeface="Arial"/>
                <a:cs typeface="Arial"/>
                <a:sym typeface="Arial"/>
              </a:defRPr>
            </a:lvl7pPr>
            <a:lvl8pPr marL="0" marR="0" lvl="7" indent="0" algn="r" rtl="0">
              <a:spcBef>
                <a:spcPts val="0"/>
              </a:spcBef>
              <a:buNone/>
              <a:defRPr sz="800" b="0" i="0" u="none" strike="noStrike" cap="none">
                <a:solidFill>
                  <a:srgbClr val="FEFEFE"/>
                </a:solidFill>
                <a:latin typeface="Arial"/>
                <a:ea typeface="Arial"/>
                <a:cs typeface="Arial"/>
                <a:sym typeface="Arial"/>
              </a:defRPr>
            </a:lvl8pPr>
            <a:lvl9pPr marL="0" marR="0" lvl="8" indent="0" algn="r" rtl="0">
              <a:spcBef>
                <a:spcPts val="0"/>
              </a:spcBef>
              <a:buNone/>
              <a:defRPr sz="800" b="0" i="0" u="none" strike="noStrike" cap="none">
                <a:solidFill>
                  <a:srgbClr val="FEFEF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0">
            <a:alphaModFix/>
          </a:blip>
          <a:srcRect/>
          <a:stretch/>
        </p:blipFill>
        <p:spPr>
          <a:xfrm>
            <a:off x="7389481" y="4829176"/>
            <a:ext cx="1239421" cy="1917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80" r:id="rId6"/>
    <p:sldLayoutId id="2147483683" r:id="rId7"/>
    <p:sldLayoutId id="214748368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495300" y="0"/>
            <a:ext cx="8143875" cy="771525"/>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100"/>
              <a:buFont typeface="Arial"/>
              <a:buNone/>
              <a:defRPr sz="2100" b="1" i="0" u="none" strike="noStrike" cap="non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5" name="Google Shape;105;p23"/>
          <p:cNvSpPr txBox="1">
            <a:spLocks noGrp="1"/>
          </p:cNvSpPr>
          <p:nvPr>
            <p:ph type="body" idx="1"/>
          </p:nvPr>
        </p:nvSpPr>
        <p:spPr>
          <a:xfrm>
            <a:off x="495300" y="847725"/>
            <a:ext cx="8143875" cy="375285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150000"/>
              </a:lnSpc>
              <a:spcBef>
                <a:spcPts val="8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04800" algn="l" rtl="0">
              <a:lnSpc>
                <a:spcPct val="150000"/>
              </a:lnSpc>
              <a:spcBef>
                <a:spcPts val="4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298450" algn="l" rtl="0">
              <a:lnSpc>
                <a:spcPct val="150000"/>
              </a:lnSpc>
              <a:spcBef>
                <a:spcPts val="4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3pPr>
            <a:lvl4pPr marL="1828800" marR="0" lvl="3" indent="-285750" algn="l" rtl="0">
              <a:lnSpc>
                <a:spcPct val="150000"/>
              </a:lnSpc>
              <a:spcBef>
                <a:spcPts val="400"/>
              </a:spcBef>
              <a:spcAft>
                <a:spcPts val="0"/>
              </a:spcAft>
              <a:buClr>
                <a:schemeClr val="lt1"/>
              </a:buClr>
              <a:buSzPts val="900"/>
              <a:buFont typeface="Arial"/>
              <a:buChar char="•"/>
              <a:defRPr sz="900" b="0" i="0" u="none" strike="noStrike" cap="none">
                <a:solidFill>
                  <a:schemeClr val="lt1"/>
                </a:solidFill>
                <a:latin typeface="Arial"/>
                <a:ea typeface="Arial"/>
                <a:cs typeface="Arial"/>
                <a:sym typeface="Arial"/>
              </a:defRPr>
            </a:lvl4pPr>
            <a:lvl5pPr marL="2286000" marR="0" lvl="4" indent="-285750" algn="l" rtl="0">
              <a:lnSpc>
                <a:spcPct val="150000"/>
              </a:lnSpc>
              <a:spcBef>
                <a:spcPts val="400"/>
              </a:spcBef>
              <a:spcAft>
                <a:spcPts val="0"/>
              </a:spcAft>
              <a:buClr>
                <a:schemeClr val="lt1"/>
              </a:buClr>
              <a:buSzPts val="900"/>
              <a:buFont typeface="Arial"/>
              <a:buChar char="•"/>
              <a:defRPr sz="9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
        <p:nvSpPr>
          <p:cNvPr id="106" name="Google Shape;106;p23"/>
          <p:cNvSpPr txBox="1">
            <a:spLocks noGrp="1"/>
          </p:cNvSpPr>
          <p:nvPr>
            <p:ph type="ftr" idx="11"/>
          </p:nvPr>
        </p:nvSpPr>
        <p:spPr>
          <a:xfrm>
            <a:off x="495301" y="4829175"/>
            <a:ext cx="2994128" cy="161925"/>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FEFEFE"/>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107" name="Google Shape;107;p23"/>
          <p:cNvSpPr txBox="1">
            <a:spLocks noGrp="1"/>
          </p:cNvSpPr>
          <p:nvPr>
            <p:ph type="dt" idx="10"/>
          </p:nvPr>
        </p:nvSpPr>
        <p:spPr>
          <a:xfrm>
            <a:off x="4128492" y="4829175"/>
            <a:ext cx="1352193" cy="161925"/>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800" b="0" i="0" u="none" strike="noStrike" cap="none">
                <a:solidFill>
                  <a:srgbClr val="FEFEFE"/>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108" name="Google Shape;108;p23"/>
          <p:cNvSpPr txBox="1">
            <a:spLocks noGrp="1"/>
          </p:cNvSpPr>
          <p:nvPr>
            <p:ph type="sldNum" idx="12"/>
          </p:nvPr>
        </p:nvSpPr>
        <p:spPr>
          <a:xfrm>
            <a:off x="6643089" y="4829175"/>
            <a:ext cx="1996086" cy="1619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EFEFE"/>
                </a:solidFill>
                <a:latin typeface="Arial"/>
                <a:ea typeface="Arial"/>
                <a:cs typeface="Arial"/>
                <a:sym typeface="Arial"/>
              </a:defRPr>
            </a:lvl1pPr>
            <a:lvl2pPr marL="0" marR="0" lvl="1" indent="0" algn="r" rtl="0">
              <a:spcBef>
                <a:spcPts val="0"/>
              </a:spcBef>
              <a:buNone/>
              <a:defRPr sz="800" b="0" i="0" u="none" strike="noStrike" cap="none">
                <a:solidFill>
                  <a:srgbClr val="FEFEFE"/>
                </a:solidFill>
                <a:latin typeface="Arial"/>
                <a:ea typeface="Arial"/>
                <a:cs typeface="Arial"/>
                <a:sym typeface="Arial"/>
              </a:defRPr>
            </a:lvl2pPr>
            <a:lvl3pPr marL="0" marR="0" lvl="2" indent="0" algn="r" rtl="0">
              <a:spcBef>
                <a:spcPts val="0"/>
              </a:spcBef>
              <a:buNone/>
              <a:defRPr sz="800" b="0" i="0" u="none" strike="noStrike" cap="none">
                <a:solidFill>
                  <a:srgbClr val="FEFEFE"/>
                </a:solidFill>
                <a:latin typeface="Arial"/>
                <a:ea typeface="Arial"/>
                <a:cs typeface="Arial"/>
                <a:sym typeface="Arial"/>
              </a:defRPr>
            </a:lvl3pPr>
            <a:lvl4pPr marL="0" marR="0" lvl="3" indent="0" algn="r" rtl="0">
              <a:spcBef>
                <a:spcPts val="0"/>
              </a:spcBef>
              <a:buNone/>
              <a:defRPr sz="800" b="0" i="0" u="none" strike="noStrike" cap="none">
                <a:solidFill>
                  <a:srgbClr val="FEFEFE"/>
                </a:solidFill>
                <a:latin typeface="Arial"/>
                <a:ea typeface="Arial"/>
                <a:cs typeface="Arial"/>
                <a:sym typeface="Arial"/>
              </a:defRPr>
            </a:lvl4pPr>
            <a:lvl5pPr marL="0" marR="0" lvl="4" indent="0" algn="r" rtl="0">
              <a:spcBef>
                <a:spcPts val="0"/>
              </a:spcBef>
              <a:buNone/>
              <a:defRPr sz="800" b="0" i="0" u="none" strike="noStrike" cap="none">
                <a:solidFill>
                  <a:srgbClr val="FEFEFE"/>
                </a:solidFill>
                <a:latin typeface="Arial"/>
                <a:ea typeface="Arial"/>
                <a:cs typeface="Arial"/>
                <a:sym typeface="Arial"/>
              </a:defRPr>
            </a:lvl5pPr>
            <a:lvl6pPr marL="0" marR="0" lvl="5" indent="0" algn="r" rtl="0">
              <a:spcBef>
                <a:spcPts val="0"/>
              </a:spcBef>
              <a:buNone/>
              <a:defRPr sz="800" b="0" i="0" u="none" strike="noStrike" cap="none">
                <a:solidFill>
                  <a:srgbClr val="FEFEFE"/>
                </a:solidFill>
                <a:latin typeface="Arial"/>
                <a:ea typeface="Arial"/>
                <a:cs typeface="Arial"/>
                <a:sym typeface="Arial"/>
              </a:defRPr>
            </a:lvl6pPr>
            <a:lvl7pPr marL="0" marR="0" lvl="6" indent="0" algn="r" rtl="0">
              <a:spcBef>
                <a:spcPts val="0"/>
              </a:spcBef>
              <a:buNone/>
              <a:defRPr sz="800" b="0" i="0" u="none" strike="noStrike" cap="none">
                <a:solidFill>
                  <a:srgbClr val="FEFEFE"/>
                </a:solidFill>
                <a:latin typeface="Arial"/>
                <a:ea typeface="Arial"/>
                <a:cs typeface="Arial"/>
                <a:sym typeface="Arial"/>
              </a:defRPr>
            </a:lvl7pPr>
            <a:lvl8pPr marL="0" marR="0" lvl="7" indent="0" algn="r" rtl="0">
              <a:spcBef>
                <a:spcPts val="0"/>
              </a:spcBef>
              <a:buNone/>
              <a:defRPr sz="800" b="0" i="0" u="none" strike="noStrike" cap="none">
                <a:solidFill>
                  <a:srgbClr val="FEFEFE"/>
                </a:solidFill>
                <a:latin typeface="Arial"/>
                <a:ea typeface="Arial"/>
                <a:cs typeface="Arial"/>
                <a:sym typeface="Arial"/>
              </a:defRPr>
            </a:lvl8pPr>
            <a:lvl9pPr marL="0" marR="0" lvl="8" indent="0" algn="r" rtl="0">
              <a:spcBef>
                <a:spcPts val="0"/>
              </a:spcBef>
              <a:buNone/>
              <a:defRPr sz="800" b="0" i="0" u="none" strike="noStrike" cap="none">
                <a:solidFill>
                  <a:srgbClr val="FEFEF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09" name="Google Shape;109;p23"/>
          <p:cNvPicPr preferRelativeResize="0"/>
          <p:nvPr/>
        </p:nvPicPr>
        <p:blipFill rotWithShape="1">
          <a:blip r:embed="rId9">
            <a:alphaModFix/>
          </a:blip>
          <a:srcRect/>
          <a:stretch/>
        </p:blipFill>
        <p:spPr>
          <a:xfrm>
            <a:off x="7389481" y="4829176"/>
            <a:ext cx="1239421" cy="1917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8" r:id="rId1"/>
    <p:sldLayoutId id="2147483669" r:id="rId2"/>
    <p:sldLayoutId id="2147483673" r:id="rId3"/>
    <p:sldLayoutId id="2147483674" r:id="rId4"/>
    <p:sldLayoutId id="2147483676" r:id="rId5"/>
    <p:sldLayoutId id="2147483681" r:id="rId6"/>
    <p:sldLayoutId id="214748368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3.jpeg"/><Relationship Id="rId9" Type="http://schemas.openxmlformats.org/officeDocument/2006/relationships/image" Target="../media/image44.png"/><Relationship Id="rId14" Type="http://schemas.openxmlformats.org/officeDocument/2006/relationships/image" Target="../media/image49.sv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hyperlink" Target="https://codilime.com/static/b82670ce0c9a89b9605d85ab5439ba17/e1596/v8_357_blogpost_linux_debugging_tools_diagram_infographic-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jpe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https://aloa.co/blog/what-is-devop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medium.com/@rifewang/oci-introduction-the-full-journey-from-code-to-container-in-a-kubernetes-environment-1e36d2890ca5" TargetMode="Externa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3.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 Id="rId9" Type="http://schemas.openxmlformats.org/officeDocument/2006/relationships/image" Target="../media/image83.svg"/></Relationships>
</file>

<file path=ppt/slides/_rels/slide3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image" Target="../media/image37.jpeg"/><Relationship Id="rId1" Type="http://schemas.openxmlformats.org/officeDocument/2006/relationships/slideLayout" Target="../slideLayouts/slideLayout23.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www.nagarro.com/en/blog/cloud-native-development-choosing-right-architecture" TargetMode="External"/><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InftyAI/Awesome-LLMOps#agent" TargetMode="External"/><Relationship Id="rId13" Type="http://schemas.openxmlformats.org/officeDocument/2006/relationships/hyperlink" Target="https://github.com/InftyAI/Awesome-LLMOps#outputs" TargetMode="External"/><Relationship Id="rId18" Type="http://schemas.openxmlformats.org/officeDocument/2006/relationships/image" Target="../media/image116.png"/><Relationship Id="rId26" Type="http://schemas.openxmlformats.org/officeDocument/2006/relationships/image" Target="../media/image124.png"/><Relationship Id="rId3" Type="http://schemas.openxmlformats.org/officeDocument/2006/relationships/hyperlink" Target="https://github.com/InftyAI/Awesome-LLMOps#llmops" TargetMode="External"/><Relationship Id="rId21" Type="http://schemas.openxmlformats.org/officeDocument/2006/relationships/image" Target="../media/image119.svg"/><Relationship Id="rId7" Type="http://schemas.openxmlformats.org/officeDocument/2006/relationships/hyperlink" Target="https://github.com/InftyAI/Awesome-LLMOps#finetune" TargetMode="External"/><Relationship Id="rId12" Type="http://schemas.openxmlformats.org/officeDocument/2006/relationships/hyperlink" Target="https://github.com/InftyAI/Awesome-LLMOps#alignment" TargetMode="External"/><Relationship Id="rId17" Type="http://schemas.openxmlformats.org/officeDocument/2006/relationships/image" Target="../media/image115.svg"/><Relationship Id="rId25" Type="http://schemas.openxmlformats.org/officeDocument/2006/relationships/image" Target="../media/image123.svg"/><Relationship Id="rId2" Type="http://schemas.openxmlformats.org/officeDocument/2006/relationships/notesSlide" Target="../notesSlides/notesSlide34.xml"/><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hyperlink" Target="https://github.com/InftyAI/Awesome-LLMOps#training" TargetMode="External"/><Relationship Id="rId11" Type="http://schemas.openxmlformats.org/officeDocument/2006/relationships/hyperlink" Target="https://github.com/InftyAI/Awesome-LLMOps#observation" TargetMode="External"/><Relationship Id="rId24" Type="http://schemas.openxmlformats.org/officeDocument/2006/relationships/image" Target="../media/image122.png"/><Relationship Id="rId5" Type="http://schemas.openxmlformats.org/officeDocument/2006/relationships/hyperlink" Target="https://github.com/InftyAI/Awesome-LLMOps#inference" TargetMode="External"/><Relationship Id="rId15" Type="http://schemas.openxmlformats.org/officeDocument/2006/relationships/image" Target="../media/image113.svg"/><Relationship Id="rId23" Type="http://schemas.openxmlformats.org/officeDocument/2006/relationships/image" Target="../media/image121.svg"/><Relationship Id="rId28" Type="http://schemas.openxmlformats.org/officeDocument/2006/relationships/hyperlink" Target="https://github.com/InftyAI/Awesome-LLMOps" TargetMode="External"/><Relationship Id="rId10" Type="http://schemas.openxmlformats.org/officeDocument/2006/relationships/hyperlink" Target="https://github.com/InftyAI/Awesome-LLMOps#db-store" TargetMode="External"/><Relationship Id="rId19" Type="http://schemas.openxmlformats.org/officeDocument/2006/relationships/image" Target="../media/image117.svg"/><Relationship Id="rId4" Type="http://schemas.openxmlformats.org/officeDocument/2006/relationships/hyperlink" Target="https://github.com/InftyAI/Awesome-LLMOps#mlops" TargetMode="External"/><Relationship Id="rId9" Type="http://schemas.openxmlformats.org/officeDocument/2006/relationships/hyperlink" Target="https://github.com/InftyAI/Awesome-LLMOps#evaluation" TargetMode="External"/><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kubernetes/kubernetes/pulls?q=repo%3Akubernetes%2Fkubernetes+type%3Apr+is%3Aopen+label%3Asig%2Fnode+label%3Algtm+-label%3Aapproved+-label%3Ado-not-merge%2Fhold+-label%3Ado-not-merge%2Fwork-in-progress+-label%3Aneeds-rebase+-label%3Ado-not-merge%2Frelease-note-label-needed+" TargetMode="External"/><Relationship Id="rId3" Type="http://schemas.openxmlformats.org/officeDocument/2006/relationships/hyperlink" Target="https://k8s.devstats.cncf.io/d/70/awaiting-prs-by-sig?orgId=1&amp;var-sigs=%22node%22" TargetMode="External"/><Relationship Id="rId7" Type="http://schemas.openxmlformats.org/officeDocument/2006/relationships/hyperlink" Target="https://k8s.devstats.cncf.io/d/69/prs-opened-by-sig?orgId=1&amp;from=now-1y&amp;to=now&amp;var-period=w&amp;var-sigs=%22node%22"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k8s.devstats.cncf.io/d/71/prs-labels-by-sig?orgId=1&amp;var-sig_name=node&amp;var-label_name=All%20labels%20combined&amp;from=1548540596095&amp;to=1611785396095" TargetMode="External"/><Relationship Id="rId5" Type="http://schemas.openxmlformats.org/officeDocument/2006/relationships/hyperlink" Target="https://k8s.devstats.cncf.io/d/33/pr-workload-per-sig-chart?orgId=1&amp;var-sigs=%22node%22&amp;from=now-1y&amp;to=now" TargetMode="External"/><Relationship Id="rId10" Type="http://schemas.openxmlformats.org/officeDocument/2006/relationships/hyperlink" Target="https://github.com/kubernetes/kubernetes/pulls?q=repo%3Akubernetes%2Fkubernetes+type%3Apr+is%3Aopen+label%3Asig%2Fnode+-label%3Algtm+-label%3Ado-not-merge%2Fhold+-label%3Ado-not-merge%2Fwork-in-progress+-label%3Aneeds-rebase+no%3Aassignee" TargetMode="External"/><Relationship Id="rId4" Type="http://schemas.openxmlformats.org/officeDocument/2006/relationships/hyperlink" Target="https://k8s.devstats.cncf.io/d/72/inactive-prs-by-sig?orgId=1&amp;var-sigs=%22node%22&amp;from=now-1y&amp;to=now" TargetMode="External"/><Relationship Id="rId9" Type="http://schemas.openxmlformats.org/officeDocument/2006/relationships/hyperlink" Target="https://github.com/kubernetes/kubernetes/pulls?q=repo%3Akubernetes%2Fkubernetes+type%3Apr+is%3Aopen+label%3Asig%2Fnode+-label%3Algtm+-label%3Ado-not-merge%2Fhold+-label%3Ado-not-merge%2Fwork-in-progress+-label%3Aneeds-rebase"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open-leaderboard.x-lab.info/"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hyperlink" Target="https://kubernetes.io/community/values/#community-over-product-or-company" TargetMode="External"/><Relationship Id="rId7" Type="http://schemas.openxmlformats.org/officeDocument/2006/relationships/hyperlink" Target="https://kubernetes.io/community/values/#distribution-is-better-than-centralization"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hyperlink" Target="https://kubernetes.io/community/values/#evolution-is-better-than-stagnation" TargetMode="External"/><Relationship Id="rId5" Type="http://schemas.openxmlformats.org/officeDocument/2006/relationships/hyperlink" Target="https://kubernetes.io/community/values/#inclusive-is-better-than-exclusive" TargetMode="External"/><Relationship Id="rId4" Type="http://schemas.openxmlformats.org/officeDocument/2006/relationships/hyperlink" Target="https://kubernetes.io/community/values/#automation-over-proces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github.com/cyy8/notes/issues/2#issuecomment-2277410074" TargetMode="Externa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148.png"/></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www.bilibili.com/video/BV1CD421J7vi/"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github.com/ollama/ollama/"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3" Type="http://schemas.openxmlformats.org/officeDocument/2006/relationships/hyperlink" Target="https://gist.github.com/pacoxu/eff6cd290cf28fdebd98d8036c03c002"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152.png"/></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4.xml"/><Relationship Id="rId1" Type="http://schemas.openxmlformats.org/officeDocument/2006/relationships/slideLayout" Target="../slideLayouts/slideLayout16.xml"/><Relationship Id="rId5" Type="http://schemas.openxmlformats.org/officeDocument/2006/relationships/image" Target="../media/image155.png"/><Relationship Id="rId4" Type="http://schemas.openxmlformats.org/officeDocument/2006/relationships/image" Target="../media/image154.jpeg"/></Relationships>
</file>

<file path=ppt/slides/_rels/slide9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905665" y="3053249"/>
            <a:ext cx="3332669" cy="447675"/>
          </a:xfrm>
          <a:prstGeom prst="rect">
            <a:avLst/>
          </a:prstGeom>
          <a:noFill/>
          <a:ln w="12700">
            <a:noFill/>
            <a:prstDash val="solid"/>
          </a:ln>
          <a:effectLst/>
        </p:spPr>
        <p:txBody>
          <a:bodyPr lIns="95250" tIns="95250" rIns="95250" bIns="95250" rtlCol="0" anchor="ctr">
            <a:noAutofit/>
          </a:bodyPr>
          <a:lstStyle/>
          <a:p>
            <a:pPr algn="ctr">
              <a:lnSpc>
                <a:spcPct val="125000"/>
              </a:lnSpc>
              <a:defRPr/>
            </a:pPr>
            <a:r>
              <a:rPr lang="en-US" altLang="zh-CN" sz="1350" dirty="0">
                <a:solidFill>
                  <a:srgbClr val="1F2329">
                    <a:alpha val="47843"/>
                  </a:srgbClr>
                </a:solidFill>
              </a:rPr>
              <a:t>Paco</a:t>
            </a:r>
            <a:endParaRPr lang="en-US" sz="1350" dirty="0">
              <a:solidFill>
                <a:srgbClr val="1F2329">
                  <a:alpha val="47843"/>
                </a:srgbClr>
              </a:solidFill>
            </a:endParaRPr>
          </a:p>
        </p:txBody>
      </p:sp>
      <p:sp>
        <p:nvSpPr>
          <p:cNvPr id="3" name="AutoShape 3"/>
          <p:cNvSpPr/>
          <p:nvPr/>
        </p:nvSpPr>
        <p:spPr>
          <a:xfrm>
            <a:off x="3321958" y="1701964"/>
            <a:ext cx="3332669" cy="447675"/>
          </a:xfrm>
          <a:prstGeom prst="rect">
            <a:avLst/>
          </a:prstGeom>
          <a:noFill/>
          <a:ln w="12700">
            <a:noFill/>
            <a:prstDash val="solid"/>
          </a:ln>
          <a:effectLst/>
        </p:spPr>
        <p:txBody>
          <a:bodyPr lIns="95250" tIns="95250" rIns="95250" bIns="95250" rtlCol="0" anchor="ctr">
            <a:noAutofit/>
          </a:bodyPr>
          <a:lstStyle/>
          <a:p>
            <a:pPr>
              <a:lnSpc>
                <a:spcPct val="125000"/>
              </a:lnSpc>
              <a:defRPr/>
            </a:pPr>
            <a:endParaRPr lang="en-US" sz="825" dirty="0"/>
          </a:p>
        </p:txBody>
      </p:sp>
      <p:sp>
        <p:nvSpPr>
          <p:cNvPr id="4" name="AutoShape 4"/>
          <p:cNvSpPr/>
          <p:nvPr/>
        </p:nvSpPr>
        <p:spPr>
          <a:xfrm>
            <a:off x="2488608" y="1963269"/>
            <a:ext cx="4687747" cy="828675"/>
          </a:xfrm>
          <a:prstGeom prst="rect">
            <a:avLst/>
          </a:prstGeom>
          <a:noFill/>
          <a:ln w="12700">
            <a:noFill/>
            <a:prstDash val="solid"/>
          </a:ln>
          <a:effectLst/>
        </p:spPr>
        <p:txBody>
          <a:bodyPr lIns="95250" tIns="95250" rIns="95250" bIns="95250" rtlCol="0" anchor="ctr">
            <a:noAutofit/>
          </a:bodyPr>
          <a:lstStyle/>
          <a:p>
            <a:pPr>
              <a:lnSpc>
                <a:spcPct val="116666"/>
              </a:lnSpc>
              <a:defRPr/>
            </a:pPr>
            <a:r>
              <a:rPr lang="en" altLang="zh-CN" sz="3600" dirty="0" err="1">
                <a:latin typeface="Microsoft Yahei"/>
                <a:ea typeface="Microsoft Yahei"/>
                <a:cs typeface="Microsoft Yahei"/>
                <a:sym typeface="Microsoft Yahei"/>
              </a:rPr>
              <a:t>开源工具与项目开发</a:t>
            </a:r>
            <a:endParaRPr lang="en-US"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C5B0-39BB-363D-E288-2F505F79A713}"/>
            </a:ext>
          </a:extLst>
        </p:cNvPr>
        <p:cNvGrpSpPr/>
        <p:nvPr/>
      </p:nvGrpSpPr>
      <p:grpSpPr>
        <a:xfrm>
          <a:off x="0" y="0"/>
          <a:ext cx="0" cy="0"/>
          <a:chOff x="0" y="0"/>
          <a:chExt cx="0" cy="0"/>
        </a:xfrm>
      </p:grpSpPr>
      <p:pic>
        <p:nvPicPr>
          <p:cNvPr id="14338" name="Picture 2">
            <a:extLst>
              <a:ext uri="{FF2B5EF4-FFF2-40B4-BE49-F238E27FC236}">
                <a16:creationId xmlns:a16="http://schemas.microsoft.com/office/drawing/2014/main" id="{A403AA83-42CB-BBA1-977B-253639B95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1538"/>
            <a:ext cx="91440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873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474F4-7956-3740-4384-B28E484AD64D}"/>
              </a:ext>
            </a:extLst>
          </p:cNvPr>
          <p:cNvSpPr>
            <a:spLocks noGrp="1"/>
          </p:cNvSpPr>
          <p:nvPr>
            <p:ph type="title"/>
          </p:nvPr>
        </p:nvSpPr>
        <p:spPr/>
        <p:txBody>
          <a:bodyPr>
            <a:normAutofit fontScale="90000"/>
          </a:bodyPr>
          <a:lstStyle/>
          <a:p>
            <a:r>
              <a:rPr kumimoji="1" lang="zh-CN" altLang="en-US" dirty="0"/>
              <a:t>首先要了解开源研发需要什么？</a:t>
            </a:r>
          </a:p>
        </p:txBody>
      </p:sp>
      <p:sp>
        <p:nvSpPr>
          <p:cNvPr id="3" name="文本占位符 2">
            <a:extLst>
              <a:ext uri="{FF2B5EF4-FFF2-40B4-BE49-F238E27FC236}">
                <a16:creationId xmlns:a16="http://schemas.microsoft.com/office/drawing/2014/main" id="{53ADE83B-6397-7C03-9330-27BE5324EBAE}"/>
              </a:ext>
            </a:extLst>
          </p:cNvPr>
          <p:cNvSpPr>
            <a:spLocks noGrp="1"/>
          </p:cNvSpPr>
          <p:nvPr>
            <p:ph type="body" idx="1"/>
          </p:nvPr>
        </p:nvSpPr>
        <p:spPr/>
        <p:txBody>
          <a:bodyPr/>
          <a:lstStyle/>
          <a:p>
            <a:r>
              <a:rPr kumimoji="1" lang="zh-CN" altLang="en-US" dirty="0">
                <a:latin typeface="+mn-lt"/>
              </a:rPr>
              <a:t>代码、文档</a:t>
            </a:r>
            <a:endParaRPr kumimoji="1" lang="en-US" altLang="zh-CN" dirty="0">
              <a:latin typeface="+mn-lt"/>
            </a:endParaRPr>
          </a:p>
          <a:p>
            <a:r>
              <a:rPr kumimoji="1" lang="zh-CN" altLang="en-US" dirty="0">
                <a:latin typeface="+mn-lt"/>
              </a:rPr>
              <a:t>沟通、协作</a:t>
            </a:r>
            <a:endParaRPr kumimoji="1" lang="en-US" altLang="zh-CN" dirty="0">
              <a:latin typeface="+mn-lt"/>
            </a:endParaRPr>
          </a:p>
          <a:p>
            <a:r>
              <a:rPr kumimoji="1" lang="zh-CN" altLang="en-US" dirty="0">
                <a:latin typeface="+mn-lt"/>
              </a:rPr>
              <a:t>发布流程</a:t>
            </a:r>
            <a:endParaRPr kumimoji="1" lang="en-US" altLang="zh-CN" dirty="0">
              <a:latin typeface="+mn-lt"/>
            </a:endParaRPr>
          </a:p>
          <a:p>
            <a:r>
              <a:rPr kumimoji="1" lang="zh-CN" altLang="en-US" dirty="0">
                <a:latin typeface="+mn-lt"/>
              </a:rPr>
              <a:t>制品</a:t>
            </a:r>
            <a:endParaRPr kumimoji="1" lang="en-US" altLang="zh-CN" dirty="0">
              <a:latin typeface="+mn-lt"/>
            </a:endParaRPr>
          </a:p>
          <a:p>
            <a:r>
              <a:rPr kumimoji="1" lang="zh-CN" altLang="en-US" dirty="0">
                <a:latin typeface="+mn-lt"/>
              </a:rPr>
              <a:t>监控、分析</a:t>
            </a:r>
            <a:endParaRPr kumimoji="1" lang="en-US" altLang="zh-CN" dirty="0">
              <a:latin typeface="+mn-lt"/>
            </a:endParaRPr>
          </a:p>
          <a:p>
            <a:pPr marL="114300" indent="0">
              <a:buNone/>
            </a:pPr>
            <a:endParaRPr kumimoji="1" lang="zh-CN" altLang="en-US" dirty="0">
              <a:latin typeface="+mn-lt"/>
            </a:endParaRPr>
          </a:p>
        </p:txBody>
      </p:sp>
    </p:spTree>
    <p:extLst>
      <p:ext uri="{BB962C8B-B14F-4D97-AF65-F5344CB8AC3E}">
        <p14:creationId xmlns:p14="http://schemas.microsoft.com/office/powerpoint/2010/main" val="2951466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it">
            <a:extLst>
              <a:ext uri="{FF2B5EF4-FFF2-40B4-BE49-F238E27FC236}">
                <a16:creationId xmlns:a16="http://schemas.microsoft.com/office/drawing/2014/main" id="{B7FAC166-33AF-70EF-3B62-1BFD26B74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875" y="925032"/>
            <a:ext cx="2512551" cy="10507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inux logo PNG transparent image ...">
            <a:extLst>
              <a:ext uri="{FF2B5EF4-FFF2-40B4-BE49-F238E27FC236}">
                <a16:creationId xmlns:a16="http://schemas.microsoft.com/office/drawing/2014/main" id="{A3C87DF3-9197-05FF-4F5D-8C6986EA9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118" y="2378384"/>
            <a:ext cx="2986715" cy="147931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B7B1666A-3F8D-DE9C-2F15-2481937C15A2}"/>
              </a:ext>
            </a:extLst>
          </p:cNvPr>
          <p:cNvPicPr>
            <a:picLocks noChangeAspect="1"/>
          </p:cNvPicPr>
          <p:nvPr/>
        </p:nvPicPr>
        <p:blipFill>
          <a:blip r:embed="rId5"/>
          <a:stretch>
            <a:fillRect/>
          </a:stretch>
        </p:blipFill>
        <p:spPr>
          <a:xfrm>
            <a:off x="5119143" y="371770"/>
            <a:ext cx="2993170" cy="4399959"/>
          </a:xfrm>
          <a:prstGeom prst="rect">
            <a:avLst/>
          </a:prstGeom>
        </p:spPr>
      </p:pic>
    </p:spTree>
    <p:extLst>
      <p:ext uri="{BB962C8B-B14F-4D97-AF65-F5344CB8AC3E}">
        <p14:creationId xmlns:p14="http://schemas.microsoft.com/office/powerpoint/2010/main" val="3550950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586B2CE-FAE4-9DDA-0D9C-CC09CC494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88143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F069A46-ECC3-AC38-90ED-8BEE38CE29FD}"/>
              </a:ext>
            </a:extLst>
          </p:cNvPr>
          <p:cNvSpPr txBox="1"/>
          <p:nvPr/>
        </p:nvSpPr>
        <p:spPr>
          <a:xfrm>
            <a:off x="3774557" y="4742121"/>
            <a:ext cx="1819729" cy="307777"/>
          </a:xfrm>
          <a:prstGeom prst="rect">
            <a:avLst/>
          </a:prstGeom>
          <a:noFill/>
        </p:spPr>
        <p:txBody>
          <a:bodyPr wrap="none" rtlCol="0">
            <a:spAutoFit/>
          </a:bodyPr>
          <a:lstStyle/>
          <a:p>
            <a:r>
              <a:rPr kumimoji="1" lang="en-US" altLang="zh-CN" dirty="0"/>
              <a:t>Git</a:t>
            </a:r>
            <a:r>
              <a:rPr kumimoji="1" lang="zh-CN" altLang="en-US" dirty="0"/>
              <a:t> 经典的 分支管理 </a:t>
            </a:r>
          </a:p>
        </p:txBody>
      </p:sp>
      <p:pic>
        <p:nvPicPr>
          <p:cNvPr id="3076" name="Picture 4" descr="GitHub Logo and symbol, meaning, history, PNG, brand">
            <a:extLst>
              <a:ext uri="{FF2B5EF4-FFF2-40B4-BE49-F238E27FC236}">
                <a16:creationId xmlns:a16="http://schemas.microsoft.com/office/drawing/2014/main" id="{98EA50F8-4884-F937-2510-B29681BF5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468" y="393403"/>
            <a:ext cx="1627636" cy="15191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itlab Logo and symbol, meaning, history, PNG, brand">
            <a:extLst>
              <a:ext uri="{FF2B5EF4-FFF2-40B4-BE49-F238E27FC236}">
                <a16:creationId xmlns:a16="http://schemas.microsoft.com/office/drawing/2014/main" id="{5E8A8611-127D-40CB-6E5B-C8221F9321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0274" y="532872"/>
            <a:ext cx="1573140" cy="146826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03F5B1C-8D21-2386-2F3A-D6F754759E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4421" y="2415879"/>
            <a:ext cx="2849166" cy="91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55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rand Resources | openEuler">
            <a:extLst>
              <a:ext uri="{FF2B5EF4-FFF2-40B4-BE49-F238E27FC236}">
                <a16:creationId xmlns:a16="http://schemas.microsoft.com/office/drawing/2014/main" id="{0067C20D-DE5D-1B1A-F542-0A4E7B259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657" y="1734168"/>
            <a:ext cx="1598871" cy="1598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Linux logo PNG transparent image ...">
            <a:extLst>
              <a:ext uri="{FF2B5EF4-FFF2-40B4-BE49-F238E27FC236}">
                <a16:creationId xmlns:a16="http://schemas.microsoft.com/office/drawing/2014/main" id="{B9128F00-8688-C2AE-7F8A-7234E3D32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37" y="1842101"/>
            <a:ext cx="1945173" cy="9634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D488711-E329-4707-0441-F0883BD197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984" y="1150706"/>
            <a:ext cx="1903142" cy="66785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612E0A4-C188-D088-A29D-FB141B5430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8488" y="18922"/>
            <a:ext cx="2134135" cy="118405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rtWork/Brand/Logo">
            <a:extLst>
              <a:ext uri="{FF2B5EF4-FFF2-40B4-BE49-F238E27FC236}">
                <a16:creationId xmlns:a16="http://schemas.microsoft.com/office/drawing/2014/main" id="{1C6006F3-D5A6-D4A2-BF36-72ED00EDCA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924" y="150509"/>
            <a:ext cx="1343746" cy="96344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90AFFD8-839C-2502-E9F5-9FDD37EAE438}"/>
              </a:ext>
            </a:extLst>
          </p:cNvPr>
          <p:cNvSpPr txBox="1"/>
          <p:nvPr/>
        </p:nvSpPr>
        <p:spPr>
          <a:xfrm>
            <a:off x="5214897" y="1070369"/>
            <a:ext cx="1082348" cy="307777"/>
          </a:xfrm>
          <a:prstGeom prst="rect">
            <a:avLst/>
          </a:prstGeom>
          <a:noFill/>
        </p:spPr>
        <p:txBody>
          <a:bodyPr wrap="none" rtlCol="0">
            <a:spAutoFit/>
          </a:bodyPr>
          <a:lstStyle/>
          <a:p>
            <a:r>
              <a:rPr kumimoji="1" lang="zh-CN" altLang="en-US" dirty="0"/>
              <a:t>已停止维护</a:t>
            </a:r>
          </a:p>
        </p:txBody>
      </p:sp>
      <p:pic>
        <p:nvPicPr>
          <p:cNvPr id="4112" name="Picture 16" descr="Red Hat cuts Fedora Program Manager">
            <a:extLst>
              <a:ext uri="{FF2B5EF4-FFF2-40B4-BE49-F238E27FC236}">
                <a16:creationId xmlns:a16="http://schemas.microsoft.com/office/drawing/2014/main" id="{6031EF34-4239-B32A-8A6C-FF26E380E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0439" y="334461"/>
            <a:ext cx="2281598" cy="641868"/>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Free Opensuse Logo Icon - Free Download ...">
            <a:extLst>
              <a:ext uri="{FF2B5EF4-FFF2-40B4-BE49-F238E27FC236}">
                <a16:creationId xmlns:a16="http://schemas.microsoft.com/office/drawing/2014/main" id="{6A456802-CE2E-034A-FA1C-07598FCFB4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8788" y="2160384"/>
            <a:ext cx="1213991" cy="1213991"/>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upload.wikimedia.org/wikipedia/commons/0/04/Debian...">
            <a:extLst>
              <a:ext uri="{FF2B5EF4-FFF2-40B4-BE49-F238E27FC236}">
                <a16:creationId xmlns:a16="http://schemas.microsoft.com/office/drawing/2014/main" id="{22F5CF81-8065-7504-C25E-F58ABB25FC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1655" y="1818563"/>
            <a:ext cx="824537" cy="1087687"/>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Android Logo PNG &amp; SVG Design For T-Shirts">
            <a:extLst>
              <a:ext uri="{FF2B5EF4-FFF2-40B4-BE49-F238E27FC236}">
                <a16:creationId xmlns:a16="http://schemas.microsoft.com/office/drawing/2014/main" id="{DC35C2B2-C214-CB3E-A9F4-1FD8D55294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2764" y="3495058"/>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Open Source @ Huawei">
            <a:extLst>
              <a:ext uri="{FF2B5EF4-FFF2-40B4-BE49-F238E27FC236}">
                <a16:creationId xmlns:a16="http://schemas.microsoft.com/office/drawing/2014/main" id="{62EADD48-65C0-BA13-C83A-AEA7351A43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3189" y="3495058"/>
            <a:ext cx="1714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 name="图形 6">
            <a:extLst>
              <a:ext uri="{FF2B5EF4-FFF2-40B4-BE49-F238E27FC236}">
                <a16:creationId xmlns:a16="http://schemas.microsoft.com/office/drawing/2014/main" id="{E6F5A099-011F-BE3A-7CF0-5516ABE280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3471" y="1070369"/>
            <a:ext cx="2111071" cy="964087"/>
          </a:xfrm>
          <a:prstGeom prst="rect">
            <a:avLst/>
          </a:prstGeom>
        </p:spPr>
      </p:pic>
    </p:spTree>
    <p:extLst>
      <p:ext uri="{BB962C8B-B14F-4D97-AF65-F5344CB8AC3E}">
        <p14:creationId xmlns:p14="http://schemas.microsoft.com/office/powerpoint/2010/main" val="74059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9"/>
          <p:cNvPicPr preferRelativeResize="0"/>
          <p:nvPr/>
        </p:nvPicPr>
        <p:blipFill>
          <a:blip r:embed="rId3">
            <a:alphaModFix/>
          </a:blip>
          <a:stretch>
            <a:fillRect/>
          </a:stretch>
        </p:blipFill>
        <p:spPr>
          <a:xfrm>
            <a:off x="996475" y="0"/>
            <a:ext cx="6083628" cy="4838700"/>
          </a:xfrm>
          <a:prstGeom prst="rect">
            <a:avLst/>
          </a:prstGeom>
          <a:noFill/>
          <a:ln>
            <a:noFill/>
          </a:ln>
        </p:spPr>
      </p:pic>
      <p:sp>
        <p:nvSpPr>
          <p:cNvPr id="273" name="Google Shape;273;p49"/>
          <p:cNvSpPr txBox="1"/>
          <p:nvPr/>
        </p:nvSpPr>
        <p:spPr>
          <a:xfrm>
            <a:off x="122650" y="4820400"/>
            <a:ext cx="8022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4"/>
              </a:rPr>
              <a:t>https://codilime.com/static/b82670ce0c9a89b9605d85ab5439ba17/e1596/v8_357_blogpost_linux_debugging_tools_diagram_infographic-1-.jpg</a:t>
            </a:r>
            <a:r>
              <a:rPr lang="en" sz="900"/>
              <a:t> </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 name="图片 2">
            <a:extLst>
              <a:ext uri="{FF2B5EF4-FFF2-40B4-BE49-F238E27FC236}">
                <a16:creationId xmlns:a16="http://schemas.microsoft.com/office/drawing/2014/main" id="{57327E3A-C785-D515-F1C9-863EC275DC48}"/>
              </a:ext>
            </a:extLst>
          </p:cNvPr>
          <p:cNvPicPr>
            <a:picLocks noChangeAspect="1"/>
          </p:cNvPicPr>
          <p:nvPr/>
        </p:nvPicPr>
        <p:blipFill>
          <a:blip r:embed="rId3"/>
          <a:stretch>
            <a:fillRect/>
          </a:stretch>
        </p:blipFill>
        <p:spPr>
          <a:xfrm>
            <a:off x="0" y="-1"/>
            <a:ext cx="8644270" cy="5149971"/>
          </a:xfrm>
          <a:prstGeom prst="rect">
            <a:avLst/>
          </a:prstGeom>
        </p:spPr>
      </p:pic>
    </p:spTree>
    <p:extLst>
      <p:ext uri="{BB962C8B-B14F-4D97-AF65-F5344CB8AC3E}">
        <p14:creationId xmlns:p14="http://schemas.microsoft.com/office/powerpoint/2010/main" val="165871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991AC-D7A1-315F-ACA2-A617AC9DFCAD}"/>
              </a:ext>
            </a:extLst>
          </p:cNvPr>
          <p:cNvSpPr>
            <a:spLocks noGrp="1"/>
          </p:cNvSpPr>
          <p:nvPr>
            <p:ph type="title"/>
          </p:nvPr>
        </p:nvSpPr>
        <p:spPr/>
        <p:txBody>
          <a:bodyPr>
            <a:normAutofit fontScale="90000"/>
          </a:bodyPr>
          <a:lstStyle/>
          <a:p>
            <a:r>
              <a:rPr kumimoji="1" lang="zh-CN" altLang="en-US" dirty="0"/>
              <a:t>一次构建，到处运行</a:t>
            </a:r>
            <a:br>
              <a:rPr kumimoji="1" lang="en-US" altLang="zh-CN" dirty="0"/>
            </a:br>
            <a:r>
              <a:rPr kumimoji="1" lang="en-US" altLang="zh-CN" dirty="0"/>
              <a:t>-</a:t>
            </a:r>
            <a:r>
              <a:rPr kumimoji="1" lang="zh-CN" altLang="en-US" dirty="0"/>
              <a:t> 容器化</a:t>
            </a:r>
          </a:p>
        </p:txBody>
      </p:sp>
      <p:sp>
        <p:nvSpPr>
          <p:cNvPr id="3" name="AutoShape 2" descr="Containerization Best Practices. Container technology now getting used… |  by Sandip Das | Medium">
            <a:extLst>
              <a:ext uri="{FF2B5EF4-FFF2-40B4-BE49-F238E27FC236}">
                <a16:creationId xmlns:a16="http://schemas.microsoft.com/office/drawing/2014/main" id="{109C1309-431B-267A-77FE-90C0BF61D72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48642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ocker, Kubernetes and SQL Server on Linux series – SQLGeordie's Blog">
            <a:extLst>
              <a:ext uri="{FF2B5EF4-FFF2-40B4-BE49-F238E27FC236}">
                <a16:creationId xmlns:a16="http://schemas.microsoft.com/office/drawing/2014/main" id="{93E34AAD-DF5C-351E-9BA6-14CE93F87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088" y="0"/>
            <a:ext cx="6219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427B3D6-785C-6F79-9F53-194EACC43B03}"/>
              </a:ext>
            </a:extLst>
          </p:cNvPr>
          <p:cNvSpPr txBox="1"/>
          <p:nvPr/>
        </p:nvSpPr>
        <p:spPr>
          <a:xfrm>
            <a:off x="393405" y="287079"/>
            <a:ext cx="582211" cy="307777"/>
          </a:xfrm>
          <a:prstGeom prst="rect">
            <a:avLst/>
          </a:prstGeom>
          <a:noFill/>
        </p:spPr>
        <p:txBody>
          <a:bodyPr wrap="none" rtlCol="0">
            <a:spAutoFit/>
          </a:bodyPr>
          <a:lstStyle/>
          <a:p>
            <a:r>
              <a:rPr kumimoji="1" lang="en-US" altLang="zh-CN" dirty="0"/>
              <a:t>2013</a:t>
            </a:r>
            <a:endParaRPr kumimoji="1" lang="zh-CN" altLang="en-US" dirty="0"/>
          </a:p>
        </p:txBody>
      </p:sp>
    </p:spTree>
    <p:extLst>
      <p:ext uri="{BB962C8B-B14F-4D97-AF65-F5344CB8AC3E}">
        <p14:creationId xmlns:p14="http://schemas.microsoft.com/office/powerpoint/2010/main" val="1511132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ED4FF-4088-7BEB-83AA-1BB6788D580E}"/>
              </a:ext>
            </a:extLst>
          </p:cNvPr>
          <p:cNvSpPr>
            <a:spLocks noGrp="1"/>
          </p:cNvSpPr>
          <p:nvPr>
            <p:ph type="title"/>
          </p:nvPr>
        </p:nvSpPr>
        <p:spPr/>
        <p:txBody>
          <a:bodyPr>
            <a:normAutofit fontScale="90000"/>
          </a:bodyPr>
          <a:lstStyle/>
          <a:p>
            <a:r>
              <a:rPr kumimoji="1" lang="zh-CN" altLang="en-US" dirty="0"/>
              <a:t>一步搭建一个博客网站</a:t>
            </a:r>
          </a:p>
        </p:txBody>
      </p:sp>
      <p:sp>
        <p:nvSpPr>
          <p:cNvPr id="3" name="文本占位符 2">
            <a:extLst>
              <a:ext uri="{FF2B5EF4-FFF2-40B4-BE49-F238E27FC236}">
                <a16:creationId xmlns:a16="http://schemas.microsoft.com/office/drawing/2014/main" id="{BAC8384F-1321-6D93-9217-F354FA95831C}"/>
              </a:ext>
            </a:extLst>
          </p:cNvPr>
          <p:cNvSpPr>
            <a:spLocks noGrp="1"/>
          </p:cNvSpPr>
          <p:nvPr>
            <p:ph type="body" idx="1"/>
          </p:nvPr>
        </p:nvSpPr>
        <p:spPr/>
        <p:txBody>
          <a:bodyPr/>
          <a:lstStyle/>
          <a:p>
            <a:pPr algn="l">
              <a:spcBef>
                <a:spcPts val="1200"/>
              </a:spcBef>
              <a:spcAft>
                <a:spcPts val="1200"/>
              </a:spcAft>
            </a:pPr>
            <a:r>
              <a:rPr lang="en" altLang="zh-CN" b="0" i="0" dirty="0">
                <a:solidFill>
                  <a:srgbClr val="000000"/>
                </a:solidFill>
                <a:effectLst/>
                <a:latin typeface="Roboto" panose="02000000000000000000" pitchFamily="2" charset="0"/>
              </a:rPr>
              <a:t>$ docker run --name some-</a:t>
            </a:r>
            <a:r>
              <a:rPr lang="en" altLang="zh-CN" b="0" i="0" dirty="0" err="1">
                <a:solidFill>
                  <a:srgbClr val="000000"/>
                </a:solidFill>
                <a:effectLst/>
                <a:latin typeface="Roboto" panose="02000000000000000000" pitchFamily="2" charset="0"/>
              </a:rPr>
              <a:t>wordpress</a:t>
            </a:r>
            <a:r>
              <a:rPr lang="en" altLang="zh-CN" b="0" i="0" dirty="0">
                <a:solidFill>
                  <a:srgbClr val="000000"/>
                </a:solidFill>
                <a:effectLst/>
                <a:latin typeface="Roboto" panose="02000000000000000000" pitchFamily="2" charset="0"/>
              </a:rPr>
              <a:t> -p 8080:80 -d </a:t>
            </a:r>
            <a:r>
              <a:rPr lang="en" altLang="zh-CN" b="0" i="0" dirty="0" err="1">
                <a:solidFill>
                  <a:srgbClr val="000000"/>
                </a:solidFill>
                <a:effectLst/>
                <a:latin typeface="Roboto" panose="02000000000000000000" pitchFamily="2" charset="0"/>
              </a:rPr>
              <a:t>wordpress</a:t>
            </a:r>
            <a:endParaRPr lang="en" altLang="zh-CN" b="0" i="0" dirty="0">
              <a:solidFill>
                <a:srgbClr val="000000"/>
              </a:solidFill>
              <a:effectLst/>
              <a:latin typeface="Roboto" panose="02000000000000000000" pitchFamily="2" charset="0"/>
            </a:endParaRPr>
          </a:p>
        </p:txBody>
      </p:sp>
    </p:spTree>
    <p:extLst>
      <p:ext uri="{BB962C8B-B14F-4D97-AF65-F5344CB8AC3E}">
        <p14:creationId xmlns:p14="http://schemas.microsoft.com/office/powerpoint/2010/main" val="237050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7"/>
          <p:cNvPicPr preferRelativeResize="0"/>
          <p:nvPr/>
        </p:nvPicPr>
        <p:blipFill rotWithShape="1">
          <a:blip r:embed="rId3">
            <a:alphaModFix/>
          </a:blip>
          <a:srcRect/>
          <a:stretch/>
        </p:blipFill>
        <p:spPr>
          <a:xfrm>
            <a:off x="0" y="252324"/>
            <a:ext cx="7487873" cy="4211926"/>
          </a:xfrm>
          <a:prstGeom prst="rect">
            <a:avLst/>
          </a:prstGeom>
          <a:noFill/>
          <a:ln>
            <a:noFill/>
          </a:ln>
        </p:spPr>
      </p:pic>
      <p:sp>
        <p:nvSpPr>
          <p:cNvPr id="184" name="Google Shape;184;p37"/>
          <p:cNvSpPr txBox="1"/>
          <p:nvPr/>
        </p:nvSpPr>
        <p:spPr>
          <a:xfrm>
            <a:off x="2467064" y="2353622"/>
            <a:ext cx="2249111" cy="623248"/>
          </a:xfrm>
          <a:prstGeom prst="rect">
            <a:avLst/>
          </a:prstGeom>
          <a:noFill/>
          <a:ln>
            <a:noFill/>
          </a:ln>
        </p:spPr>
        <p:txBody>
          <a:bodyPr spcFirstLastPara="1" wrap="square" lIns="68575" tIns="34275" rIns="68575" bIns="34275" anchor="b" anchorCtr="0">
            <a:spAutoFit/>
          </a:bodyPr>
          <a:lstStyle/>
          <a:p>
            <a:pPr marL="0" marR="0" lvl="0" indent="0" algn="l" rtl="0">
              <a:lnSpc>
                <a:spcPct val="100000"/>
              </a:lnSpc>
              <a:spcBef>
                <a:spcPts val="0"/>
              </a:spcBef>
              <a:spcAft>
                <a:spcPts val="0"/>
              </a:spcAft>
              <a:buClr>
                <a:schemeClr val="lt1"/>
              </a:buClr>
              <a:buSzPts val="900"/>
              <a:buFont typeface="Arial"/>
              <a:buNone/>
            </a:pPr>
            <a:r>
              <a:rPr lang="en" sz="3600" b="1" i="0" u="none" strike="noStrike" cap="none">
                <a:solidFill>
                  <a:schemeClr val="lt1"/>
                </a:solidFill>
                <a:latin typeface="Arial"/>
                <a:ea typeface="Arial"/>
                <a:cs typeface="Arial"/>
                <a:sym typeface="Arial"/>
              </a:rPr>
              <a:t>目录</a:t>
            </a:r>
            <a:endParaRPr sz="1100"/>
          </a:p>
        </p:txBody>
      </p:sp>
      <p:sp>
        <p:nvSpPr>
          <p:cNvPr id="185" name="Google Shape;185;p37"/>
          <p:cNvSpPr txBox="1"/>
          <p:nvPr/>
        </p:nvSpPr>
        <p:spPr>
          <a:xfrm>
            <a:off x="5889718" y="993332"/>
            <a:ext cx="1417200" cy="242400"/>
          </a:xfrm>
          <a:prstGeom prst="rect">
            <a:avLst/>
          </a:prstGeom>
          <a:noFill/>
          <a:ln>
            <a:noFill/>
          </a:ln>
        </p:spPr>
        <p:txBody>
          <a:bodyPr spcFirstLastPara="1" wrap="square" lIns="68575" tIns="34275" rIns="68575" bIns="34275" anchor="t" anchorCtr="0">
            <a:spAutoFit/>
          </a:bodyPr>
          <a:lstStyle/>
          <a:p>
            <a:pPr marL="0" marR="0" lvl="0" indent="0" algn="l" rtl="0">
              <a:lnSpc>
                <a:spcPct val="75000"/>
              </a:lnSpc>
              <a:spcBef>
                <a:spcPts val="0"/>
              </a:spcBef>
              <a:spcAft>
                <a:spcPts val="0"/>
              </a:spcAft>
              <a:buNone/>
            </a:pPr>
            <a:r>
              <a:rPr lang="en" sz="1500" b="1">
                <a:solidFill>
                  <a:schemeClr val="lt1"/>
                </a:solidFill>
              </a:rPr>
              <a:t>开源是什么？</a:t>
            </a:r>
            <a:endParaRPr sz="1500" b="1" i="0" u="none" strike="noStrike" cap="none">
              <a:solidFill>
                <a:schemeClr val="lt1"/>
              </a:solidFill>
              <a:latin typeface="Arial"/>
              <a:ea typeface="Arial"/>
              <a:cs typeface="Arial"/>
              <a:sym typeface="Arial"/>
            </a:endParaRPr>
          </a:p>
        </p:txBody>
      </p:sp>
      <p:sp>
        <p:nvSpPr>
          <p:cNvPr id="186" name="Google Shape;186;p37"/>
          <p:cNvSpPr txBox="1"/>
          <p:nvPr/>
        </p:nvSpPr>
        <p:spPr>
          <a:xfrm>
            <a:off x="5221564" y="875768"/>
            <a:ext cx="761383" cy="6232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600" b="1" i="0" u="none" strike="noStrike" cap="none">
                <a:solidFill>
                  <a:schemeClr val="lt1"/>
                </a:solidFill>
                <a:latin typeface="Arial"/>
                <a:ea typeface="Arial"/>
                <a:cs typeface="Arial"/>
                <a:sym typeface="Arial"/>
              </a:rPr>
              <a:t>01</a:t>
            </a:r>
            <a:endParaRPr sz="1100"/>
          </a:p>
        </p:txBody>
      </p:sp>
      <p:sp>
        <p:nvSpPr>
          <p:cNvPr id="187" name="Google Shape;187;p37"/>
          <p:cNvSpPr txBox="1"/>
          <p:nvPr/>
        </p:nvSpPr>
        <p:spPr>
          <a:xfrm>
            <a:off x="5878447" y="3023875"/>
            <a:ext cx="2078100" cy="242400"/>
          </a:xfrm>
          <a:prstGeom prst="rect">
            <a:avLst/>
          </a:prstGeom>
          <a:noFill/>
          <a:ln>
            <a:noFill/>
          </a:ln>
        </p:spPr>
        <p:txBody>
          <a:bodyPr spcFirstLastPara="1" wrap="square" lIns="68575" tIns="34275" rIns="68575" bIns="34275" anchor="t" anchorCtr="0">
            <a:spAutoFit/>
          </a:bodyPr>
          <a:lstStyle/>
          <a:p>
            <a:pPr marL="0" marR="0" lvl="0" indent="0" algn="l" rtl="0">
              <a:lnSpc>
                <a:spcPct val="75000"/>
              </a:lnSpc>
              <a:spcBef>
                <a:spcPts val="0"/>
              </a:spcBef>
              <a:spcAft>
                <a:spcPts val="0"/>
              </a:spcAft>
              <a:buNone/>
            </a:pPr>
            <a:r>
              <a:rPr lang="en" sz="1500" b="1" dirty="0" err="1">
                <a:solidFill>
                  <a:schemeClr val="lt1"/>
                </a:solidFill>
              </a:rPr>
              <a:t>如何参与开源社区</a:t>
            </a:r>
            <a:r>
              <a:rPr lang="en" sz="1500" b="1" dirty="0">
                <a:solidFill>
                  <a:schemeClr val="lt1"/>
                </a:solidFill>
              </a:rPr>
              <a:t>？</a:t>
            </a:r>
            <a:endParaRPr sz="1500" b="1" dirty="0">
              <a:solidFill>
                <a:schemeClr val="lt1"/>
              </a:solidFill>
            </a:endParaRPr>
          </a:p>
        </p:txBody>
      </p:sp>
      <p:sp>
        <p:nvSpPr>
          <p:cNvPr id="188" name="Google Shape;188;p37"/>
          <p:cNvSpPr txBox="1"/>
          <p:nvPr/>
        </p:nvSpPr>
        <p:spPr>
          <a:xfrm>
            <a:off x="5221562" y="2757647"/>
            <a:ext cx="761381" cy="6232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600" b="1" i="0" u="none" strike="noStrike" cap="none">
                <a:solidFill>
                  <a:schemeClr val="lt1"/>
                </a:solidFill>
                <a:latin typeface="Arial"/>
                <a:ea typeface="Arial"/>
                <a:cs typeface="Arial"/>
                <a:sym typeface="Arial"/>
              </a:rPr>
              <a:t>03</a:t>
            </a:r>
            <a:endParaRPr sz="1100"/>
          </a:p>
        </p:txBody>
      </p:sp>
      <p:sp>
        <p:nvSpPr>
          <p:cNvPr id="189" name="Google Shape;189;p37"/>
          <p:cNvSpPr txBox="1"/>
          <p:nvPr/>
        </p:nvSpPr>
        <p:spPr>
          <a:xfrm>
            <a:off x="5878447" y="2108650"/>
            <a:ext cx="2309700" cy="415500"/>
          </a:xfrm>
          <a:prstGeom prst="rect">
            <a:avLst/>
          </a:prstGeom>
          <a:noFill/>
          <a:ln>
            <a:noFill/>
          </a:ln>
        </p:spPr>
        <p:txBody>
          <a:bodyPr spcFirstLastPara="1" wrap="square" lIns="68575" tIns="34275" rIns="68575" bIns="34275" anchor="t" anchorCtr="0">
            <a:spAutoFit/>
          </a:bodyPr>
          <a:lstStyle/>
          <a:p>
            <a:pPr marL="0" marR="0" lvl="0" indent="0" algn="l" rtl="0">
              <a:lnSpc>
                <a:spcPct val="75000"/>
              </a:lnSpc>
              <a:spcBef>
                <a:spcPts val="0"/>
              </a:spcBef>
              <a:spcAft>
                <a:spcPts val="0"/>
              </a:spcAft>
              <a:buNone/>
            </a:pPr>
            <a:r>
              <a:rPr lang="en" sz="1500" b="1" dirty="0" err="1">
                <a:solidFill>
                  <a:schemeClr val="lt1"/>
                </a:solidFill>
              </a:rPr>
              <a:t>开源项目开发最佳实践</a:t>
            </a:r>
            <a:r>
              <a:rPr lang="en" sz="1500" b="1" dirty="0">
                <a:solidFill>
                  <a:schemeClr val="lt1"/>
                </a:solidFill>
              </a:rPr>
              <a:t>？</a:t>
            </a:r>
            <a:endParaRPr sz="1500" b="1" dirty="0">
              <a:solidFill>
                <a:schemeClr val="lt1"/>
              </a:solidFill>
            </a:endParaRPr>
          </a:p>
          <a:p>
            <a:pPr marL="0" marR="0" lvl="0" indent="0" algn="l" rtl="0">
              <a:lnSpc>
                <a:spcPct val="75000"/>
              </a:lnSpc>
              <a:spcBef>
                <a:spcPts val="0"/>
              </a:spcBef>
              <a:spcAft>
                <a:spcPts val="0"/>
              </a:spcAft>
              <a:buNone/>
            </a:pPr>
            <a:endParaRPr sz="1500" b="1" dirty="0">
              <a:solidFill>
                <a:schemeClr val="lt1"/>
              </a:solidFill>
            </a:endParaRPr>
          </a:p>
        </p:txBody>
      </p:sp>
      <p:sp>
        <p:nvSpPr>
          <p:cNvPr id="190" name="Google Shape;190;p37"/>
          <p:cNvSpPr txBox="1"/>
          <p:nvPr/>
        </p:nvSpPr>
        <p:spPr>
          <a:xfrm>
            <a:off x="5221563" y="1818165"/>
            <a:ext cx="761381" cy="6232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600" b="1" i="0" u="none" strike="noStrike" cap="none">
                <a:solidFill>
                  <a:schemeClr val="lt1"/>
                </a:solidFill>
                <a:latin typeface="Arial"/>
                <a:ea typeface="Arial"/>
                <a:cs typeface="Arial"/>
                <a:sym typeface="Arial"/>
              </a:rPr>
              <a:t>02</a:t>
            </a:r>
            <a:endParaRPr sz="1100"/>
          </a:p>
        </p:txBody>
      </p:sp>
      <p:sp>
        <p:nvSpPr>
          <p:cNvPr id="191" name="Google Shape;191;p37"/>
          <p:cNvSpPr txBox="1"/>
          <p:nvPr/>
        </p:nvSpPr>
        <p:spPr>
          <a:xfrm>
            <a:off x="2504780" y="1775974"/>
            <a:ext cx="1689791" cy="530915"/>
          </a:xfrm>
          <a:prstGeom prst="rect">
            <a:avLst/>
          </a:prstGeom>
          <a:noFill/>
          <a:ln>
            <a:noFill/>
          </a:ln>
        </p:spPr>
        <p:txBody>
          <a:bodyPr spcFirstLastPara="1" wrap="square" lIns="68575" tIns="34275" rIns="68575" bIns="34275" anchor="b" anchorCtr="0">
            <a:spAutoFit/>
          </a:bodyPr>
          <a:lstStyle/>
          <a:p>
            <a:pPr marL="0" marR="0" lvl="0" indent="0" algn="l" rtl="0">
              <a:lnSpc>
                <a:spcPct val="100000"/>
              </a:lnSpc>
              <a:spcBef>
                <a:spcPts val="0"/>
              </a:spcBef>
              <a:spcAft>
                <a:spcPts val="0"/>
              </a:spcAft>
              <a:buClr>
                <a:schemeClr val="accent1"/>
              </a:buClr>
              <a:buSzPts val="800"/>
              <a:buFont typeface="Arial"/>
              <a:buNone/>
            </a:pPr>
            <a:r>
              <a:rPr lang="en" sz="3000" b="1" i="0" u="none" strike="noStrike" cap="none">
                <a:solidFill>
                  <a:schemeClr val="accent1"/>
                </a:solidFill>
                <a:latin typeface="Arial"/>
                <a:ea typeface="Arial"/>
                <a:cs typeface="Arial"/>
                <a:sym typeface="Arial"/>
              </a:rPr>
              <a:t>Content</a:t>
            </a:r>
            <a:endParaRPr sz="1100"/>
          </a:p>
        </p:txBody>
      </p:sp>
      <p:sp>
        <p:nvSpPr>
          <p:cNvPr id="192" name="Google Shape;192;p37"/>
          <p:cNvSpPr txBox="1"/>
          <p:nvPr/>
        </p:nvSpPr>
        <p:spPr>
          <a:xfrm>
            <a:off x="5878450" y="1235725"/>
            <a:ext cx="3000000" cy="357900"/>
          </a:xfrm>
          <a:prstGeom prst="rect">
            <a:avLst/>
          </a:prstGeom>
          <a:noFill/>
          <a:ln>
            <a:noFill/>
          </a:ln>
        </p:spPr>
        <p:txBody>
          <a:bodyPr spcFirstLastPara="1" wrap="square" lIns="91425" tIns="91425" rIns="91425" bIns="91425" anchor="t" anchorCtr="0">
            <a:spAutoFit/>
          </a:bodyPr>
          <a:lstStyle/>
          <a:p>
            <a:pPr marL="0" lvl="0" indent="0" algn="l" rtl="0">
              <a:lnSpc>
                <a:spcPct val="75000"/>
              </a:lnSpc>
              <a:spcBef>
                <a:spcPts val="0"/>
              </a:spcBef>
              <a:spcAft>
                <a:spcPts val="0"/>
              </a:spcAft>
              <a:buNone/>
            </a:pPr>
            <a:r>
              <a:rPr lang="en" sz="1500" b="1">
                <a:solidFill>
                  <a:schemeClr val="lt1"/>
                </a:solidFill>
              </a:rPr>
              <a:t>开源工具有哪些？</a:t>
            </a:r>
            <a:endParaRPr sz="1500" b="1">
              <a:solidFill>
                <a:schemeClr val="lt1"/>
              </a:solidFill>
            </a:endParaRPr>
          </a:p>
        </p:txBody>
      </p:sp>
      <p:sp>
        <p:nvSpPr>
          <p:cNvPr id="193" name="Google Shape;193;p37"/>
          <p:cNvSpPr txBox="1"/>
          <p:nvPr/>
        </p:nvSpPr>
        <p:spPr>
          <a:xfrm>
            <a:off x="5889725" y="3266275"/>
            <a:ext cx="3000000" cy="357900"/>
          </a:xfrm>
          <a:prstGeom prst="rect">
            <a:avLst/>
          </a:prstGeom>
          <a:noFill/>
          <a:ln>
            <a:noFill/>
          </a:ln>
        </p:spPr>
        <p:txBody>
          <a:bodyPr spcFirstLastPara="1" wrap="square" lIns="91425" tIns="91425" rIns="91425" bIns="91425" anchor="t" anchorCtr="0">
            <a:spAutoFit/>
          </a:bodyPr>
          <a:lstStyle/>
          <a:p>
            <a:pPr marL="0" lvl="0" indent="0" algn="l" rtl="0">
              <a:lnSpc>
                <a:spcPct val="75000"/>
              </a:lnSpc>
              <a:spcBef>
                <a:spcPts val="0"/>
              </a:spcBef>
              <a:spcAft>
                <a:spcPts val="0"/>
              </a:spcAft>
              <a:buNone/>
            </a:pPr>
            <a:r>
              <a:rPr lang="en" sz="1500" b="1">
                <a:solidFill>
                  <a:schemeClr val="lt1"/>
                </a:solidFill>
              </a:rPr>
              <a:t>实践和思考</a:t>
            </a:r>
            <a:endParaRPr sz="1500" b="1">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F7A82FB5-A566-3E2D-0AFC-4371F6585A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235" y="1144550"/>
            <a:ext cx="1918530" cy="2854399"/>
          </a:xfrm>
          <a:prstGeom prst="rect">
            <a:avLst/>
          </a:prstGeom>
        </p:spPr>
      </p:pic>
      <p:pic>
        <p:nvPicPr>
          <p:cNvPr id="5" name="图形 4">
            <a:extLst>
              <a:ext uri="{FF2B5EF4-FFF2-40B4-BE49-F238E27FC236}">
                <a16:creationId xmlns:a16="http://schemas.microsoft.com/office/drawing/2014/main" id="{AD07417D-CF20-037D-98F9-D76AE8D35F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0035" y="159485"/>
            <a:ext cx="3091465" cy="2318599"/>
          </a:xfrm>
          <a:prstGeom prst="rect">
            <a:avLst/>
          </a:prstGeom>
        </p:spPr>
      </p:pic>
      <p:pic>
        <p:nvPicPr>
          <p:cNvPr id="7" name="图形 6">
            <a:extLst>
              <a:ext uri="{FF2B5EF4-FFF2-40B4-BE49-F238E27FC236}">
                <a16:creationId xmlns:a16="http://schemas.microsoft.com/office/drawing/2014/main" id="{FC40D659-01B5-DEE3-2143-A5FD81057A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0035" y="3227589"/>
            <a:ext cx="3495823" cy="1214166"/>
          </a:xfrm>
          <a:prstGeom prst="rect">
            <a:avLst/>
          </a:prstGeom>
        </p:spPr>
      </p:pic>
    </p:spTree>
    <p:extLst>
      <p:ext uri="{BB962C8B-B14F-4D97-AF65-F5344CB8AC3E}">
        <p14:creationId xmlns:p14="http://schemas.microsoft.com/office/powerpoint/2010/main" val="3088888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01;p21">
            <a:extLst>
              <a:ext uri="{FF2B5EF4-FFF2-40B4-BE49-F238E27FC236}">
                <a16:creationId xmlns:a16="http://schemas.microsoft.com/office/drawing/2014/main" id="{7AC84365-6853-F138-9BE7-11A0BB5A2726}"/>
              </a:ext>
            </a:extLst>
          </p:cNvPr>
          <p:cNvPicPr preferRelativeResize="0"/>
          <p:nvPr/>
        </p:nvPicPr>
        <p:blipFill>
          <a:blip r:embed="rId2">
            <a:alphaModFix/>
          </a:blip>
          <a:stretch>
            <a:fillRect/>
          </a:stretch>
        </p:blipFill>
        <p:spPr>
          <a:xfrm>
            <a:off x="411199" y="1013195"/>
            <a:ext cx="8321601" cy="3117110"/>
          </a:xfrm>
          <a:prstGeom prst="rect">
            <a:avLst/>
          </a:prstGeom>
          <a:noFill/>
          <a:ln>
            <a:noFill/>
          </a:ln>
        </p:spPr>
      </p:pic>
    </p:spTree>
    <p:extLst>
      <p:ext uri="{BB962C8B-B14F-4D97-AF65-F5344CB8AC3E}">
        <p14:creationId xmlns:p14="http://schemas.microsoft.com/office/powerpoint/2010/main" val="2951345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cker Logo, symbol, meaning, history ...">
            <a:extLst>
              <a:ext uri="{FF2B5EF4-FFF2-40B4-BE49-F238E27FC236}">
                <a16:creationId xmlns:a16="http://schemas.microsoft.com/office/drawing/2014/main" id="{B3892C0A-5D55-7AF1-DE49-A3A1C9EF4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29" y="668663"/>
            <a:ext cx="2130468" cy="119306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What is Docker's Moby Project? | InfoWorld">
            <a:extLst>
              <a:ext uri="{FF2B5EF4-FFF2-40B4-BE49-F238E27FC236}">
                <a16:creationId xmlns:a16="http://schemas.microsoft.com/office/drawing/2014/main" id="{89DB1EB9-5029-4D9F-31A3-3E4A7EA47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69" y="2236747"/>
            <a:ext cx="2101850" cy="9652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ntainerd | CNCF">
            <a:extLst>
              <a:ext uri="{FF2B5EF4-FFF2-40B4-BE49-F238E27FC236}">
                <a16:creationId xmlns:a16="http://schemas.microsoft.com/office/drawing/2014/main" id="{49641678-8A56-A4AA-71DD-4E7CD3235E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8384" y="734380"/>
            <a:ext cx="1104900" cy="183515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RI-O | CNCF">
            <a:extLst>
              <a:ext uri="{FF2B5EF4-FFF2-40B4-BE49-F238E27FC236}">
                <a16:creationId xmlns:a16="http://schemas.microsoft.com/office/drawing/2014/main" id="{FDF6C7AC-AE54-5B44-A329-5FA2D3F79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5637" y="3492789"/>
            <a:ext cx="1193063" cy="1193063"/>
          </a:xfrm>
          <a:prstGeom prst="rect">
            <a:avLst/>
          </a:prstGeom>
          <a:noFill/>
          <a:extLst>
            <a:ext uri="{909E8E84-426E-40DD-AFC4-6F175D3DCCD1}">
              <a14:hiddenFill xmlns:a14="http://schemas.microsoft.com/office/drawing/2010/main">
                <a:solidFill>
                  <a:srgbClr val="FFFFFF"/>
                </a:solidFill>
              </a14:hiddenFill>
            </a:ext>
          </a:extLst>
        </p:spPr>
      </p:pic>
      <p:pic>
        <p:nvPicPr>
          <p:cNvPr id="6" name="图形 5">
            <a:extLst>
              <a:ext uri="{FF2B5EF4-FFF2-40B4-BE49-F238E27FC236}">
                <a16:creationId xmlns:a16="http://schemas.microsoft.com/office/drawing/2014/main" id="{DAA68BC3-AB00-22F6-352B-742CD5D8E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37571" y="733419"/>
            <a:ext cx="1193063" cy="1641782"/>
          </a:xfrm>
          <a:prstGeom prst="rect">
            <a:avLst/>
          </a:prstGeom>
        </p:spPr>
      </p:pic>
      <p:pic>
        <p:nvPicPr>
          <p:cNvPr id="8" name="图形 7">
            <a:extLst>
              <a:ext uri="{FF2B5EF4-FFF2-40B4-BE49-F238E27FC236}">
                <a16:creationId xmlns:a16="http://schemas.microsoft.com/office/drawing/2014/main" id="{42600B19-9161-2A37-D34F-11F16E6C57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6831" y="3045781"/>
            <a:ext cx="990600" cy="1619250"/>
          </a:xfrm>
          <a:prstGeom prst="rect">
            <a:avLst/>
          </a:prstGeom>
        </p:spPr>
      </p:pic>
      <p:pic>
        <p:nvPicPr>
          <p:cNvPr id="10" name="图形 9">
            <a:extLst>
              <a:ext uri="{FF2B5EF4-FFF2-40B4-BE49-F238E27FC236}">
                <a16:creationId xmlns:a16="http://schemas.microsoft.com/office/drawing/2014/main" id="{25C28287-FB27-A628-CE0A-0A1731E0B0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74563" y="3492789"/>
            <a:ext cx="2101850" cy="1172242"/>
          </a:xfrm>
          <a:prstGeom prst="rect">
            <a:avLst/>
          </a:prstGeom>
        </p:spPr>
      </p:pic>
      <p:sp>
        <p:nvSpPr>
          <p:cNvPr id="11" name="文本框 10">
            <a:extLst>
              <a:ext uri="{FF2B5EF4-FFF2-40B4-BE49-F238E27FC236}">
                <a16:creationId xmlns:a16="http://schemas.microsoft.com/office/drawing/2014/main" id="{458E09FC-8479-EEF0-F78B-F4A043A6E733}"/>
              </a:ext>
            </a:extLst>
          </p:cNvPr>
          <p:cNvSpPr txBox="1"/>
          <p:nvPr/>
        </p:nvSpPr>
        <p:spPr>
          <a:xfrm>
            <a:off x="212651" y="74428"/>
            <a:ext cx="1677062" cy="307777"/>
          </a:xfrm>
          <a:prstGeom prst="rect">
            <a:avLst/>
          </a:prstGeom>
          <a:noFill/>
        </p:spPr>
        <p:txBody>
          <a:bodyPr wrap="none" rtlCol="0">
            <a:spAutoFit/>
          </a:bodyPr>
          <a:lstStyle/>
          <a:p>
            <a:r>
              <a:rPr kumimoji="1" lang="en-US" altLang="zh-CN" dirty="0"/>
              <a:t>Container</a:t>
            </a:r>
            <a:r>
              <a:rPr kumimoji="1" lang="zh-CN" altLang="en-US" dirty="0"/>
              <a:t> </a:t>
            </a:r>
            <a:r>
              <a:rPr kumimoji="1" lang="en-US" altLang="zh-CN" dirty="0"/>
              <a:t>Runtime</a:t>
            </a:r>
            <a:endParaRPr kumimoji="1" lang="zh-CN" altLang="en-US" dirty="0"/>
          </a:p>
        </p:txBody>
      </p:sp>
    </p:spTree>
    <p:extLst>
      <p:ext uri="{BB962C8B-B14F-4D97-AF65-F5344CB8AC3E}">
        <p14:creationId xmlns:p14="http://schemas.microsoft.com/office/powerpoint/2010/main" val="3571694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Unpacking Kubernetes Interfaces: CNI, CRI, and CSI 🚀">
            <a:extLst>
              <a:ext uri="{FF2B5EF4-FFF2-40B4-BE49-F238E27FC236}">
                <a16:creationId xmlns:a16="http://schemas.microsoft.com/office/drawing/2014/main" id="{CDC6A278-1043-7353-45CF-3FCF25EB4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70" y="870887"/>
            <a:ext cx="5249575" cy="34017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84EF979-CC12-08BF-DB38-1A30FE1F2F98}"/>
              </a:ext>
            </a:extLst>
          </p:cNvPr>
          <p:cNvSpPr txBox="1"/>
          <p:nvPr/>
        </p:nvSpPr>
        <p:spPr>
          <a:xfrm>
            <a:off x="5751095" y="1094874"/>
            <a:ext cx="3561347" cy="2893100"/>
          </a:xfrm>
          <a:prstGeom prst="rect">
            <a:avLst/>
          </a:prstGeom>
          <a:noFill/>
        </p:spPr>
        <p:txBody>
          <a:bodyPr wrap="square" rtlCol="0">
            <a:spAutoFit/>
          </a:bodyPr>
          <a:lstStyle/>
          <a:p>
            <a:r>
              <a:rPr kumimoji="1" lang="en-US" altLang="zh-CN" dirty="0"/>
              <a:t>Kubernetes</a:t>
            </a:r>
            <a:r>
              <a:rPr kumimoji="1" lang="zh-CN" altLang="en-US" dirty="0"/>
              <a:t> 可扩展性</a:t>
            </a:r>
            <a:endParaRPr kumimoji="1" lang="en-US" altLang="zh-CN" dirty="0"/>
          </a:p>
          <a:p>
            <a:endParaRPr kumimoji="1" lang="en-US" altLang="zh-CN" dirty="0"/>
          </a:p>
          <a:p>
            <a:pPr marL="342900" indent="-342900">
              <a:buFont typeface="+mj-lt"/>
              <a:buAutoNum type="arabicPeriod"/>
            </a:pPr>
            <a:r>
              <a:rPr kumimoji="1" lang="en-US" altLang="zh-CN" dirty="0"/>
              <a:t>Kubeadm </a:t>
            </a:r>
            <a:r>
              <a:rPr kumimoji="1" lang="zh-CN" altLang="en-US" dirty="0"/>
              <a:t>安装最小功能集</a:t>
            </a:r>
            <a:endParaRPr kumimoji="1" lang="en-US" altLang="zh-CN" dirty="0"/>
          </a:p>
          <a:p>
            <a:pPr marL="342900" indent="-342900">
              <a:buFont typeface="+mj-lt"/>
              <a:buAutoNum type="arabicPeriod"/>
            </a:pPr>
            <a:r>
              <a:rPr kumimoji="1" lang="en-US" altLang="zh-CN" dirty="0"/>
              <a:t>Admission</a:t>
            </a:r>
            <a:r>
              <a:rPr kumimoji="1" lang="zh-CN" altLang="en-US" dirty="0"/>
              <a:t> </a:t>
            </a:r>
            <a:r>
              <a:rPr kumimoji="1" lang="en-US" altLang="zh-CN" dirty="0"/>
              <a:t>Controller/Webhook</a:t>
            </a:r>
          </a:p>
          <a:p>
            <a:pPr marL="342900" indent="-342900">
              <a:buFont typeface="+mj-lt"/>
              <a:buAutoNum type="arabicPeriod"/>
            </a:pPr>
            <a:r>
              <a:rPr kumimoji="1" lang="en-US" altLang="zh-CN" b="1" dirty="0"/>
              <a:t>CRD</a:t>
            </a:r>
            <a:r>
              <a:rPr kumimoji="1" lang="zh-CN" altLang="en-US" b="1" dirty="0"/>
              <a:t> </a:t>
            </a:r>
            <a:r>
              <a:rPr kumimoji="1" lang="en-US" altLang="zh-CN" b="1" dirty="0"/>
              <a:t>and</a:t>
            </a:r>
            <a:r>
              <a:rPr kumimoji="1" lang="zh-CN" altLang="en-US" b="1" dirty="0"/>
              <a:t> </a:t>
            </a:r>
            <a:r>
              <a:rPr kumimoji="1" lang="en-US" altLang="zh-CN" b="1" dirty="0"/>
              <a:t>Operator</a:t>
            </a:r>
          </a:p>
          <a:p>
            <a:pPr marL="342900" indent="-342900">
              <a:buFont typeface="+mj-lt"/>
              <a:buAutoNum type="arabicPeriod"/>
            </a:pPr>
            <a:r>
              <a:rPr kumimoji="1" lang="en-US" altLang="zh-CN" dirty="0"/>
              <a:t>API</a:t>
            </a:r>
            <a:r>
              <a:rPr kumimoji="1" lang="zh-CN" altLang="en-US" dirty="0"/>
              <a:t> </a:t>
            </a:r>
            <a:r>
              <a:rPr kumimoji="1" lang="en-US" altLang="zh-CN" dirty="0"/>
              <a:t>Aggregation</a:t>
            </a:r>
            <a:r>
              <a:rPr kumimoji="1" lang="zh-CN" altLang="en-US" dirty="0"/>
              <a:t> </a:t>
            </a:r>
            <a:r>
              <a:rPr kumimoji="1" lang="en-US" altLang="zh-CN" dirty="0"/>
              <a:t>Layer</a:t>
            </a:r>
          </a:p>
          <a:p>
            <a:pPr marL="342900" indent="-342900">
              <a:buFont typeface="+mj-lt"/>
              <a:buAutoNum type="arabicPeriod"/>
            </a:pPr>
            <a:r>
              <a:rPr kumimoji="1" lang="en-US" altLang="zh-CN" dirty="0"/>
              <a:t>Device</a:t>
            </a:r>
            <a:r>
              <a:rPr kumimoji="1" lang="zh-CN" altLang="en-US" dirty="0"/>
              <a:t> </a:t>
            </a:r>
            <a:r>
              <a:rPr kumimoji="1" lang="en-US" altLang="zh-CN" dirty="0"/>
              <a:t>Plugin</a:t>
            </a:r>
            <a:r>
              <a:rPr kumimoji="1" lang="zh-CN" altLang="en-US" dirty="0"/>
              <a:t> 设备管理</a:t>
            </a:r>
            <a:endParaRPr kumimoji="1" lang="en-US" altLang="zh-CN" dirty="0"/>
          </a:p>
          <a:p>
            <a:pPr marL="342900" indent="-342900">
              <a:buFont typeface="+mj-lt"/>
              <a:buAutoNum type="arabicPeriod"/>
            </a:pPr>
            <a:r>
              <a:rPr kumimoji="1" lang="en-US" altLang="zh-CN" dirty="0" err="1"/>
              <a:t>Kubectl</a:t>
            </a:r>
            <a:r>
              <a:rPr kumimoji="1" lang="zh-CN" altLang="en-US" dirty="0"/>
              <a:t> </a:t>
            </a:r>
            <a:r>
              <a:rPr kumimoji="1" lang="en" altLang="zh-CN" dirty="0" err="1"/>
              <a:t>krew</a:t>
            </a:r>
            <a:r>
              <a:rPr kumimoji="1" lang="zh-CN" altLang="en-US" dirty="0"/>
              <a:t> </a:t>
            </a:r>
            <a:r>
              <a:rPr kumimoji="1" lang="en-US" altLang="zh-CN" dirty="0" err="1"/>
              <a:t>plguins</a:t>
            </a:r>
            <a:r>
              <a:rPr kumimoji="1" lang="zh-CN" altLang="en-US" dirty="0"/>
              <a:t> </a:t>
            </a:r>
            <a:r>
              <a:rPr kumimoji="1" lang="en-US" altLang="zh-CN" dirty="0"/>
              <a:t>CLI</a:t>
            </a:r>
          </a:p>
          <a:p>
            <a:pPr marL="342900" indent="-342900">
              <a:buFont typeface="+mj-lt"/>
              <a:buAutoNum type="arabicPeriod"/>
            </a:pPr>
            <a:r>
              <a:rPr kumimoji="1" lang="en-US" altLang="zh-CN" dirty="0"/>
              <a:t>Scheduling</a:t>
            </a:r>
            <a:r>
              <a:rPr kumimoji="1" lang="zh-CN" altLang="en-US" dirty="0"/>
              <a:t> </a:t>
            </a:r>
            <a:r>
              <a:rPr kumimoji="1" lang="en-US" altLang="zh-CN" dirty="0"/>
              <a:t>Extension</a:t>
            </a:r>
            <a:r>
              <a:rPr kumimoji="1" lang="zh-CN" altLang="en-US" dirty="0"/>
              <a:t> 调度</a:t>
            </a:r>
            <a:endParaRPr kumimoji="1" lang="en-US" altLang="zh-CN" dirty="0"/>
          </a:p>
          <a:p>
            <a:pPr marL="342900" indent="-342900">
              <a:buFont typeface="+mj-lt"/>
              <a:buAutoNum type="arabicPeriod"/>
            </a:pPr>
            <a:r>
              <a:rPr kumimoji="1" lang="en-US" altLang="zh-CN" dirty="0"/>
              <a:t>DRA</a:t>
            </a:r>
            <a:r>
              <a:rPr kumimoji="1" lang="zh-CN" altLang="en-US" dirty="0"/>
              <a:t> 动态资源分配</a:t>
            </a:r>
            <a:endParaRPr kumimoji="1" lang="en-US" altLang="zh-CN" dirty="0"/>
          </a:p>
          <a:p>
            <a:pPr marL="342900" indent="-342900">
              <a:buFont typeface="+mj-lt"/>
              <a:buAutoNum type="arabicPeriod"/>
            </a:pPr>
            <a:r>
              <a:rPr kumimoji="1" lang="en-US" altLang="zh-CN" dirty="0"/>
              <a:t>KCP</a:t>
            </a:r>
            <a:r>
              <a:rPr kumimoji="1" lang="zh-CN" altLang="en-US" dirty="0"/>
              <a:t> 控制平面</a:t>
            </a:r>
            <a:endParaRPr kumimoji="1" lang="en-US" altLang="zh-CN" dirty="0"/>
          </a:p>
          <a:p>
            <a:pPr marL="342900" indent="-342900">
              <a:buFont typeface="+mj-lt"/>
              <a:buAutoNum type="arabicPeriod"/>
            </a:pPr>
            <a:r>
              <a:rPr kumimoji="1" lang="en-US" altLang="zh-CN" dirty="0"/>
              <a:t>Gateway API</a:t>
            </a:r>
            <a:r>
              <a:rPr kumimoji="1" lang="zh-CN" altLang="en-US" dirty="0"/>
              <a:t> 网关</a:t>
            </a:r>
            <a:endParaRPr kumimoji="1" lang="en-US" altLang="zh-CN" dirty="0"/>
          </a:p>
          <a:p>
            <a:pPr marL="342900" indent="-342900">
              <a:buFont typeface="+mj-lt"/>
              <a:buAutoNum type="arabicPeriod"/>
            </a:pPr>
            <a:r>
              <a:rPr kumimoji="1" lang="en-US" altLang="zh-CN" dirty="0" err="1"/>
              <a:t>ClusterProfile</a:t>
            </a:r>
            <a:r>
              <a:rPr kumimoji="1" lang="en-US" altLang="zh-CN" dirty="0"/>
              <a:t>/Inventory</a:t>
            </a:r>
            <a:r>
              <a:rPr kumimoji="1" lang="zh-CN" altLang="en-US" dirty="0"/>
              <a:t> </a:t>
            </a:r>
            <a:r>
              <a:rPr kumimoji="1" lang="en-US" altLang="zh-CN" dirty="0"/>
              <a:t>API</a:t>
            </a:r>
            <a:r>
              <a:rPr kumimoji="1" lang="zh-CN" altLang="en-US" dirty="0"/>
              <a:t> 多集群</a:t>
            </a:r>
            <a:endParaRPr kumimoji="1" lang="en-US" altLang="zh-CN" dirty="0"/>
          </a:p>
        </p:txBody>
      </p:sp>
    </p:spTree>
    <p:extLst>
      <p:ext uri="{BB962C8B-B14F-4D97-AF65-F5344CB8AC3E}">
        <p14:creationId xmlns:p14="http://schemas.microsoft.com/office/powerpoint/2010/main" val="1926042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99F0D-C8D1-84AB-DCCF-A7ED9EF9438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D0B51B-BF72-BD06-C865-F68E42FD097B}"/>
              </a:ext>
            </a:extLst>
          </p:cNvPr>
          <p:cNvSpPr>
            <a:spLocks noGrp="1"/>
          </p:cNvSpPr>
          <p:nvPr>
            <p:ph type="title"/>
          </p:nvPr>
        </p:nvSpPr>
        <p:spPr/>
        <p:txBody>
          <a:bodyPr>
            <a:normAutofit fontScale="90000"/>
          </a:bodyPr>
          <a:lstStyle/>
          <a:p>
            <a:r>
              <a:rPr kumimoji="1" lang="en-US" altLang="zh-CN" dirty="0">
                <a:solidFill>
                  <a:schemeClr val="tx1"/>
                </a:solidFill>
              </a:rPr>
              <a:t>Dev</a:t>
            </a:r>
            <a:r>
              <a:rPr kumimoji="1" lang="zh-CN" altLang="en-US" dirty="0">
                <a:solidFill>
                  <a:schemeClr val="tx1"/>
                </a:solidFill>
              </a:rPr>
              <a:t> </a:t>
            </a:r>
            <a:r>
              <a:rPr kumimoji="1" lang="en-US" altLang="zh-CN" dirty="0">
                <a:solidFill>
                  <a:schemeClr val="tx1"/>
                </a:solidFill>
              </a:rPr>
              <a:t>Ops</a:t>
            </a:r>
            <a:br>
              <a:rPr kumimoji="1" lang="en-US" altLang="zh-CN" dirty="0">
                <a:solidFill>
                  <a:schemeClr val="tx1"/>
                </a:solidFill>
              </a:rPr>
            </a:br>
            <a:r>
              <a:rPr kumimoji="1" lang="zh-CN" altLang="en-US" dirty="0">
                <a:solidFill>
                  <a:schemeClr val="tx1"/>
                </a:solidFill>
              </a:rPr>
              <a:t>开发 到 运维</a:t>
            </a:r>
          </a:p>
        </p:txBody>
      </p:sp>
    </p:spTree>
    <p:extLst>
      <p:ext uri="{BB962C8B-B14F-4D97-AF65-F5344CB8AC3E}">
        <p14:creationId xmlns:p14="http://schemas.microsoft.com/office/powerpoint/2010/main" val="124758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A9FA2-3BD1-0A74-E154-A785718E3533}"/>
              </a:ext>
            </a:extLst>
          </p:cNvPr>
          <p:cNvSpPr>
            <a:spLocks noGrp="1"/>
          </p:cNvSpPr>
          <p:nvPr>
            <p:ph type="title"/>
          </p:nvPr>
        </p:nvSpPr>
        <p:spPr/>
        <p:txBody>
          <a:bodyPr>
            <a:normAutofit fontScale="90000"/>
          </a:bodyPr>
          <a:lstStyle/>
          <a:p>
            <a:r>
              <a:rPr kumimoji="1" lang="en-US" altLang="zh-CN" dirty="0"/>
              <a:t>DevOps</a:t>
            </a:r>
            <a:r>
              <a:rPr kumimoji="1" lang="zh-CN" altLang="en-US" dirty="0"/>
              <a:t> 和 敏捷流程</a:t>
            </a:r>
          </a:p>
        </p:txBody>
      </p:sp>
      <p:sp>
        <p:nvSpPr>
          <p:cNvPr id="3" name="文本占位符 2">
            <a:extLst>
              <a:ext uri="{FF2B5EF4-FFF2-40B4-BE49-F238E27FC236}">
                <a16:creationId xmlns:a16="http://schemas.microsoft.com/office/drawing/2014/main" id="{8005D5A8-9B7A-4379-1E5A-C5A131351BB9}"/>
              </a:ext>
            </a:extLst>
          </p:cNvPr>
          <p:cNvSpPr>
            <a:spLocks noGrp="1"/>
          </p:cNvSpPr>
          <p:nvPr>
            <p:ph type="body" idx="1"/>
          </p:nvPr>
        </p:nvSpPr>
        <p:spPr>
          <a:xfrm>
            <a:off x="311699" y="1105469"/>
            <a:ext cx="4799387" cy="3463406"/>
          </a:xfrm>
        </p:spPr>
        <p:txBody>
          <a:bodyPr>
            <a:normAutofit lnSpcReduction="10000"/>
          </a:bodyPr>
          <a:lstStyle/>
          <a:p>
            <a:r>
              <a:rPr kumimoji="1" lang="en-US" altLang="zh-CN" dirty="0"/>
              <a:t>DevOps</a:t>
            </a:r>
            <a:r>
              <a:rPr kumimoji="1" lang="zh-CN" altLang="en-US" dirty="0"/>
              <a:t> 文化</a:t>
            </a:r>
            <a:endParaRPr kumimoji="1" lang="en-US" altLang="zh-CN" dirty="0"/>
          </a:p>
          <a:p>
            <a:pPr lvl="1"/>
            <a:r>
              <a:rPr kumimoji="1" lang="zh-CN" altLang="en-US" dirty="0"/>
              <a:t>协作的可见性</a:t>
            </a:r>
            <a:endParaRPr kumimoji="1" lang="en-US" altLang="zh-CN" dirty="0"/>
          </a:p>
          <a:p>
            <a:pPr lvl="1"/>
            <a:r>
              <a:rPr kumimoji="1" lang="zh-CN" altLang="en-US" dirty="0"/>
              <a:t>负责范围的转变</a:t>
            </a:r>
            <a:endParaRPr kumimoji="1" lang="en-US" altLang="zh-CN" dirty="0"/>
          </a:p>
          <a:p>
            <a:pPr lvl="2"/>
            <a:r>
              <a:rPr kumimoji="1" lang="zh-CN" altLang="en-US" dirty="0"/>
              <a:t>开发更好的负责运行时的性能稳定性</a:t>
            </a:r>
            <a:endParaRPr kumimoji="1" lang="en-US" altLang="zh-CN" dirty="0"/>
          </a:p>
          <a:p>
            <a:pPr lvl="2"/>
            <a:r>
              <a:rPr kumimoji="1" lang="zh-CN" altLang="en-US" dirty="0"/>
              <a:t>运维更早介入软件规划、安全、合规</a:t>
            </a:r>
            <a:endParaRPr kumimoji="1" lang="en-US" altLang="zh-CN" dirty="0"/>
          </a:p>
          <a:p>
            <a:pPr lvl="1"/>
            <a:r>
              <a:rPr kumimoji="1" lang="zh-CN" altLang="en-US" dirty="0"/>
              <a:t>缩短交付周期：更好的应对变化，快速试错</a:t>
            </a:r>
            <a:endParaRPr kumimoji="1" lang="en-US" altLang="zh-CN" dirty="0"/>
          </a:p>
          <a:p>
            <a:pPr lvl="1"/>
            <a:r>
              <a:rPr kumimoji="1" lang="zh-CN" altLang="en-US" dirty="0"/>
              <a:t>持续学习：加速创新</a:t>
            </a:r>
            <a:endParaRPr kumimoji="1" lang="en-US" altLang="zh-CN" dirty="0"/>
          </a:p>
          <a:p>
            <a:r>
              <a:rPr kumimoji="1" lang="zh-CN" altLang="en-US" dirty="0"/>
              <a:t>敏捷</a:t>
            </a:r>
            <a:endParaRPr kumimoji="1" lang="en-US" altLang="zh-CN" dirty="0"/>
          </a:p>
          <a:p>
            <a:pPr lvl="1"/>
            <a:r>
              <a:rPr lang="zh-CN" altLang="en-US" b="0" i="0" dirty="0">
                <a:solidFill>
                  <a:srgbClr val="4D5156"/>
                </a:solidFill>
                <a:effectLst/>
                <a:latin typeface="Arial" panose="020B0604020202020204" pitchFamily="34" charset="0"/>
              </a:rPr>
              <a:t>重视人</a:t>
            </a:r>
            <a:endParaRPr lang="en-US" altLang="zh-CN" b="0" i="0" dirty="0">
              <a:solidFill>
                <a:srgbClr val="4D5156"/>
              </a:solidFill>
              <a:effectLst/>
              <a:latin typeface="Arial" panose="020B0604020202020204" pitchFamily="34" charset="0"/>
            </a:endParaRPr>
          </a:p>
          <a:p>
            <a:pPr lvl="1"/>
            <a:r>
              <a:rPr lang="zh-CN" altLang="en-US" b="0" i="0" dirty="0">
                <a:solidFill>
                  <a:srgbClr val="4D5156"/>
                </a:solidFill>
                <a:effectLst/>
                <a:latin typeface="Arial" panose="020B0604020202020204" pitchFamily="34" charset="0"/>
              </a:rPr>
              <a:t>勤于沟通</a:t>
            </a:r>
            <a:endParaRPr lang="en-US" altLang="zh-CN" b="0" i="0" dirty="0">
              <a:solidFill>
                <a:srgbClr val="4D5156"/>
              </a:solidFill>
              <a:effectLst/>
              <a:latin typeface="Arial" panose="020B0604020202020204" pitchFamily="34" charset="0"/>
            </a:endParaRPr>
          </a:p>
          <a:p>
            <a:pPr lvl="1"/>
            <a:r>
              <a:rPr lang="zh-CN" altLang="en-US" b="0" i="0" dirty="0">
                <a:solidFill>
                  <a:srgbClr val="4D5156"/>
                </a:solidFill>
                <a:effectLst/>
                <a:latin typeface="Arial" panose="020B0604020202020204" pitchFamily="34" charset="0"/>
              </a:rPr>
              <a:t>注重成果：</a:t>
            </a:r>
            <a:r>
              <a:rPr lang="zh-CN" altLang="en-US" i="0" dirty="0">
                <a:solidFill>
                  <a:srgbClr val="374151"/>
                </a:solidFill>
                <a:effectLst/>
                <a:latin typeface="PingFang SC" panose="020B0400000000000000" pitchFamily="34" charset="-122"/>
                <a:ea typeface="PingFang SC" panose="020B0400000000000000" pitchFamily="34" charset="-122"/>
              </a:rPr>
              <a:t>工作的软件</a:t>
            </a:r>
            <a:endParaRPr lang="en-US" altLang="zh-CN" i="0" dirty="0">
              <a:solidFill>
                <a:srgbClr val="4D5156"/>
              </a:solidFill>
              <a:effectLst/>
              <a:latin typeface="Arial" panose="020B0604020202020204" pitchFamily="34" charset="0"/>
            </a:endParaRPr>
          </a:p>
          <a:p>
            <a:pPr lvl="1"/>
            <a:r>
              <a:rPr lang="zh-CN" altLang="en-US" b="0" i="0" dirty="0">
                <a:solidFill>
                  <a:srgbClr val="4D5156"/>
                </a:solidFill>
                <a:effectLst/>
                <a:latin typeface="Arial" panose="020B0604020202020204" pitchFamily="34" charset="0"/>
              </a:rPr>
              <a:t>讲究合作：客户反馈</a:t>
            </a:r>
            <a:endParaRPr lang="en-US" altLang="zh-CN" b="0" i="0" dirty="0">
              <a:solidFill>
                <a:srgbClr val="4D5156"/>
              </a:solidFill>
              <a:effectLst/>
              <a:latin typeface="Arial" panose="020B0604020202020204" pitchFamily="34" charset="0"/>
            </a:endParaRPr>
          </a:p>
          <a:p>
            <a:pPr lvl="1"/>
            <a:r>
              <a:rPr lang="zh-CN" altLang="en-US" b="0" i="0" dirty="0">
                <a:solidFill>
                  <a:srgbClr val="4D5156"/>
                </a:solidFill>
                <a:effectLst/>
                <a:latin typeface="Arial" panose="020B0604020202020204" pitchFamily="34" charset="0"/>
              </a:rPr>
              <a:t>响应变化</a:t>
            </a:r>
            <a:endParaRPr kumimoji="1" lang="zh-CN" altLang="en-US" dirty="0"/>
          </a:p>
        </p:txBody>
      </p:sp>
      <p:pic>
        <p:nvPicPr>
          <p:cNvPr id="12290" name="Picture 2" descr="eFile is agile">
            <a:extLst>
              <a:ext uri="{FF2B5EF4-FFF2-40B4-BE49-F238E27FC236}">
                <a16:creationId xmlns:a16="http://schemas.microsoft.com/office/drawing/2014/main" id="{FD70BB11-E156-A666-77DE-DE5DF6112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094" y="1460309"/>
            <a:ext cx="4192905" cy="271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73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hype continues. Take a look. | LaunchDarkly">
            <a:extLst>
              <a:ext uri="{FF2B5EF4-FFF2-40B4-BE49-F238E27FC236}">
                <a16:creationId xmlns:a16="http://schemas.microsoft.com/office/drawing/2014/main" id="{30256D95-8184-1597-4CAA-BDFDCBB25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0"/>
            <a:ext cx="81422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992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hat Is DevOps?">
            <a:extLst>
              <a:ext uri="{FF2B5EF4-FFF2-40B4-BE49-F238E27FC236}">
                <a16:creationId xmlns:a16="http://schemas.microsoft.com/office/drawing/2014/main" id="{0A1C688E-41E7-81CC-0C6C-D80EFA026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06" y="624366"/>
            <a:ext cx="7240034" cy="372410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7775C47-033F-F7C2-F7A5-197CEE417936}"/>
              </a:ext>
            </a:extLst>
          </p:cNvPr>
          <p:cNvSpPr txBox="1"/>
          <p:nvPr/>
        </p:nvSpPr>
        <p:spPr>
          <a:xfrm>
            <a:off x="1594884" y="4859079"/>
            <a:ext cx="2989921" cy="307777"/>
          </a:xfrm>
          <a:prstGeom prst="rect">
            <a:avLst/>
          </a:prstGeom>
          <a:noFill/>
        </p:spPr>
        <p:txBody>
          <a:bodyPr wrap="none" rtlCol="0">
            <a:spAutoFit/>
          </a:bodyPr>
          <a:lstStyle/>
          <a:p>
            <a:r>
              <a:rPr kumimoji="1" lang="en" altLang="zh-CN" dirty="0">
                <a:hlinkClick r:id="rId4"/>
              </a:rPr>
              <a:t>https://aloa.co/blog/what-is-devops</a:t>
            </a:r>
            <a:r>
              <a:rPr kumimoji="1" lang="zh-CN" altLang="en-US" dirty="0"/>
              <a:t> </a:t>
            </a:r>
          </a:p>
        </p:txBody>
      </p:sp>
    </p:spTree>
    <p:extLst>
      <p:ext uri="{BB962C8B-B14F-4D97-AF65-F5344CB8AC3E}">
        <p14:creationId xmlns:p14="http://schemas.microsoft.com/office/powerpoint/2010/main" val="2263593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hat is DevOps and where is it applied — SHALB — Image">
            <a:extLst>
              <a:ext uri="{FF2B5EF4-FFF2-40B4-BE49-F238E27FC236}">
                <a16:creationId xmlns:a16="http://schemas.microsoft.com/office/drawing/2014/main" id="{44E941DF-94AB-672C-5792-30D1B7660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0"/>
            <a:ext cx="787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61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179827A-463C-B8AF-F36E-B4923C994846}"/>
              </a:ext>
            </a:extLst>
          </p:cNvPr>
          <p:cNvSpPr txBox="1"/>
          <p:nvPr/>
        </p:nvSpPr>
        <p:spPr>
          <a:xfrm>
            <a:off x="393403" y="4362157"/>
            <a:ext cx="8144541" cy="253916"/>
          </a:xfrm>
          <a:prstGeom prst="rect">
            <a:avLst/>
          </a:prstGeom>
          <a:noFill/>
        </p:spPr>
        <p:txBody>
          <a:bodyPr wrap="square">
            <a:spAutoFit/>
          </a:bodyPr>
          <a:lstStyle/>
          <a:p>
            <a:r>
              <a:rPr lang="zh-CN" altLang="en-US" sz="1050" dirty="0">
                <a:hlinkClick r:id="rId2"/>
              </a:rPr>
              <a:t>https://medium.com/@rifewang/oci-introduction-the-full-journey-from-code-to-container-in-a-kubernetes-environment-1e36d2890ca5</a:t>
            </a:r>
            <a:r>
              <a:rPr lang="en-US" altLang="zh-CN" sz="1050" dirty="0"/>
              <a:t> </a:t>
            </a:r>
            <a:endParaRPr lang="zh-CN" altLang="en-US" sz="1050" dirty="0"/>
          </a:p>
        </p:txBody>
      </p:sp>
      <p:pic>
        <p:nvPicPr>
          <p:cNvPr id="6" name="图片 5" descr="图示&#10;&#10;描述已自动生成">
            <a:extLst>
              <a:ext uri="{FF2B5EF4-FFF2-40B4-BE49-F238E27FC236}">
                <a16:creationId xmlns:a16="http://schemas.microsoft.com/office/drawing/2014/main" id="{8CC0A721-50CE-54F2-802F-633643572070}"/>
              </a:ext>
            </a:extLst>
          </p:cNvPr>
          <p:cNvPicPr>
            <a:picLocks noChangeAspect="1"/>
          </p:cNvPicPr>
          <p:nvPr/>
        </p:nvPicPr>
        <p:blipFill>
          <a:blip r:embed="rId3"/>
          <a:stretch>
            <a:fillRect/>
          </a:stretch>
        </p:blipFill>
        <p:spPr>
          <a:xfrm>
            <a:off x="393403" y="621095"/>
            <a:ext cx="7772400" cy="3569167"/>
          </a:xfrm>
          <a:prstGeom prst="rect">
            <a:avLst/>
          </a:prstGeom>
        </p:spPr>
      </p:pic>
    </p:spTree>
    <p:extLst>
      <p:ext uri="{BB962C8B-B14F-4D97-AF65-F5344CB8AC3E}">
        <p14:creationId xmlns:p14="http://schemas.microsoft.com/office/powerpoint/2010/main" val="3145675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073" name="Picture 1" descr="An illustration of a person standing on the shoulders of giant figures made of interconnected digital and mechanical parts, symbolizing the concept of 'standing on the shoulders of giants.' The giants are depicted as abstract, towering figures made up of open-source symbols, code snippets, circuit lines, and cloud elements. The person on top is reaching out to new ideas, representing innovation and progress. The background features a gradient sky transitioning from dark to light, symbolizing knowledge and discovery. The color scheme includes shades of blue, green, and gold to signify trust, technology, and achievement.">
            <a:extLst>
              <a:ext uri="{FF2B5EF4-FFF2-40B4-BE49-F238E27FC236}">
                <a16:creationId xmlns:a16="http://schemas.microsoft.com/office/drawing/2014/main" id="{DFBB947C-9405-0D97-2FCC-5A93BC03B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 y="-62243"/>
            <a:ext cx="5205743" cy="5205743"/>
          </a:xfrm>
          <a:prstGeom prst="rect">
            <a:avLst/>
          </a:prstGeom>
          <a:noFill/>
          <a:extLst>
            <a:ext uri="{909E8E84-426E-40DD-AFC4-6F175D3DCCD1}">
              <a14:hiddenFill xmlns:a14="http://schemas.microsoft.com/office/drawing/2010/main">
                <a:solidFill>
                  <a:srgbClr val="FFFFFF"/>
                </a:solidFill>
              </a14:hiddenFill>
            </a:ext>
          </a:extLst>
        </p:spPr>
      </p:pic>
      <p:sp>
        <p:nvSpPr>
          <p:cNvPr id="198" name="Google Shape;198;p38"/>
          <p:cNvSpPr txBox="1">
            <a:spLocks noGrp="1"/>
          </p:cNvSpPr>
          <p:nvPr>
            <p:ph type="title"/>
          </p:nvPr>
        </p:nvSpPr>
        <p:spPr>
          <a:xfrm>
            <a:off x="5284904" y="1612303"/>
            <a:ext cx="4048500" cy="9678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1"/>
              </a:buClr>
              <a:buSzPts val="2700"/>
              <a:buFont typeface="Arial"/>
              <a:buNone/>
            </a:pPr>
            <a:r>
              <a:rPr lang="en"/>
              <a:t>开源工具有哪些？</a:t>
            </a:r>
            <a:endParaRPr/>
          </a:p>
        </p:txBody>
      </p:sp>
      <p:sp>
        <p:nvSpPr>
          <p:cNvPr id="199" name="Google Shape;199;p38"/>
          <p:cNvSpPr txBox="1"/>
          <p:nvPr/>
        </p:nvSpPr>
        <p:spPr>
          <a:xfrm>
            <a:off x="5284904" y="1516381"/>
            <a:ext cx="1036500" cy="623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600" b="1" i="0" u="none" strike="noStrike" cap="none">
                <a:solidFill>
                  <a:schemeClr val="lt1"/>
                </a:solidFill>
                <a:latin typeface="Arial"/>
                <a:ea typeface="Arial"/>
                <a:cs typeface="Arial"/>
                <a:sym typeface="Arial"/>
              </a:rPr>
              <a:t>Part</a:t>
            </a:r>
            <a:endParaRPr sz="3600" b="1">
              <a:latin typeface="Arial"/>
              <a:ea typeface="Arial"/>
              <a:cs typeface="Arial"/>
              <a:sym typeface="Arial"/>
            </a:endParaRPr>
          </a:p>
        </p:txBody>
      </p:sp>
      <p:sp>
        <p:nvSpPr>
          <p:cNvPr id="200" name="Google Shape;200;p38"/>
          <p:cNvSpPr/>
          <p:nvPr/>
        </p:nvSpPr>
        <p:spPr>
          <a:xfrm>
            <a:off x="6321487" y="1516381"/>
            <a:ext cx="653100" cy="623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3600" b="1" dirty="0">
                <a:solidFill>
                  <a:schemeClr val="accent1"/>
                </a:solidFill>
                <a:latin typeface="Arial"/>
                <a:ea typeface="Arial"/>
                <a:cs typeface="Arial"/>
                <a:sym typeface="Arial"/>
              </a:rPr>
              <a:t>01</a:t>
            </a:r>
            <a:endParaRPr sz="3600" b="1" dirty="0">
              <a:solidFill>
                <a:schemeClr val="accent1"/>
              </a:solidFill>
              <a:latin typeface="Arial"/>
              <a:ea typeface="Arial"/>
              <a:cs typeface="Arial"/>
              <a:sym typeface="Arial"/>
            </a:endParaRPr>
          </a:p>
        </p:txBody>
      </p:sp>
      <p:sp>
        <p:nvSpPr>
          <p:cNvPr id="201" name="Google Shape;201;p38"/>
          <p:cNvSpPr txBox="1">
            <a:spLocks noGrp="1"/>
          </p:cNvSpPr>
          <p:nvPr>
            <p:ph type="body" idx="1"/>
          </p:nvPr>
        </p:nvSpPr>
        <p:spPr>
          <a:xfrm>
            <a:off x="5369144" y="3020877"/>
            <a:ext cx="4048500" cy="378900"/>
          </a:xfrm>
          <a:prstGeom prst="rect">
            <a:avLst/>
          </a:prstGeom>
          <a:no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Clr>
                <a:schemeClr val="lt1"/>
              </a:buClr>
              <a:buSzPts val="1200"/>
              <a:buNone/>
            </a:pPr>
            <a:r>
              <a:rPr lang="en"/>
              <a:t>What？</a:t>
            </a:r>
            <a:endParaRPr/>
          </a:p>
        </p:txBody>
      </p:sp>
      <p:sp>
        <p:nvSpPr>
          <p:cNvPr id="202" name="Google Shape;202;p38"/>
          <p:cNvSpPr txBox="1"/>
          <p:nvPr/>
        </p:nvSpPr>
        <p:spPr>
          <a:xfrm>
            <a:off x="5284910" y="2580150"/>
            <a:ext cx="3000000" cy="357900"/>
          </a:xfrm>
          <a:prstGeom prst="rect">
            <a:avLst/>
          </a:prstGeom>
          <a:noFill/>
          <a:ln>
            <a:noFill/>
          </a:ln>
        </p:spPr>
        <p:txBody>
          <a:bodyPr spcFirstLastPara="1" wrap="square" lIns="91425" tIns="91425" rIns="91425" bIns="91425" anchor="t" anchorCtr="0">
            <a:spAutoFit/>
          </a:bodyPr>
          <a:lstStyle/>
          <a:p>
            <a:pPr marL="0" lvl="0" indent="0" algn="l" rtl="0">
              <a:lnSpc>
                <a:spcPct val="75000"/>
              </a:lnSpc>
              <a:spcBef>
                <a:spcPts val="0"/>
              </a:spcBef>
              <a:spcAft>
                <a:spcPts val="0"/>
              </a:spcAft>
              <a:buNone/>
            </a:pPr>
            <a:r>
              <a:rPr lang="en" sz="1500" b="1">
                <a:solidFill>
                  <a:schemeClr val="lt1"/>
                </a:solidFill>
              </a:rPr>
              <a:t>开源是什么？</a:t>
            </a:r>
            <a:endParaRPr sz="1500" b="1">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entOS 7 搭建Harbor2.4.1 Docker镜像仓库">
            <a:extLst>
              <a:ext uri="{FF2B5EF4-FFF2-40B4-BE49-F238E27FC236}">
                <a16:creationId xmlns:a16="http://schemas.microsoft.com/office/drawing/2014/main" id="{E15B933D-DC44-CE4A-7E35-242990C8F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11" y="997563"/>
            <a:ext cx="3912069" cy="110578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FFE8D53-A671-81B8-B516-54E43FFAB625}"/>
              </a:ext>
            </a:extLst>
          </p:cNvPr>
          <p:cNvSpPr txBox="1"/>
          <p:nvPr/>
        </p:nvSpPr>
        <p:spPr>
          <a:xfrm>
            <a:off x="297711" y="329609"/>
            <a:ext cx="1800493" cy="307777"/>
          </a:xfrm>
          <a:prstGeom prst="rect">
            <a:avLst/>
          </a:prstGeom>
          <a:noFill/>
        </p:spPr>
        <p:txBody>
          <a:bodyPr wrap="none" rtlCol="0">
            <a:spAutoFit/>
          </a:bodyPr>
          <a:lstStyle/>
          <a:p>
            <a:r>
              <a:rPr kumimoji="1" lang="zh-CN" altLang="en-US" dirty="0"/>
              <a:t>制品仓库、镜像仓库</a:t>
            </a:r>
          </a:p>
        </p:txBody>
      </p:sp>
      <p:pic>
        <p:nvPicPr>
          <p:cNvPr id="6" name="图形 5">
            <a:extLst>
              <a:ext uri="{FF2B5EF4-FFF2-40B4-BE49-F238E27FC236}">
                <a16:creationId xmlns:a16="http://schemas.microsoft.com/office/drawing/2014/main" id="{DA934E7D-A4DA-C141-DAC4-6567009F2F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4223" y="637386"/>
            <a:ext cx="1573234" cy="1826142"/>
          </a:xfrm>
          <a:prstGeom prst="rect">
            <a:avLst/>
          </a:prstGeom>
        </p:spPr>
      </p:pic>
      <p:pic>
        <p:nvPicPr>
          <p:cNvPr id="11" name="图形 10">
            <a:extLst>
              <a:ext uri="{FF2B5EF4-FFF2-40B4-BE49-F238E27FC236}">
                <a16:creationId xmlns:a16="http://schemas.microsoft.com/office/drawing/2014/main" id="{3B51CE04-6E85-B0E5-FC51-232B8D5ECB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8630" y="2635705"/>
            <a:ext cx="1416788" cy="1757867"/>
          </a:xfrm>
          <a:prstGeom prst="rect">
            <a:avLst/>
          </a:prstGeom>
        </p:spPr>
      </p:pic>
      <p:pic>
        <p:nvPicPr>
          <p:cNvPr id="13" name="图片 12">
            <a:extLst>
              <a:ext uri="{FF2B5EF4-FFF2-40B4-BE49-F238E27FC236}">
                <a16:creationId xmlns:a16="http://schemas.microsoft.com/office/drawing/2014/main" id="{6CB698A9-89C1-B5D2-088A-BD39BE589540}"/>
              </a:ext>
            </a:extLst>
          </p:cNvPr>
          <p:cNvPicPr>
            <a:picLocks noChangeAspect="1"/>
          </p:cNvPicPr>
          <p:nvPr/>
        </p:nvPicPr>
        <p:blipFill>
          <a:blip r:embed="rId7"/>
          <a:stretch>
            <a:fillRect/>
          </a:stretch>
        </p:blipFill>
        <p:spPr>
          <a:xfrm>
            <a:off x="5198989" y="2836646"/>
            <a:ext cx="3324348" cy="1355984"/>
          </a:xfrm>
          <a:prstGeom prst="rect">
            <a:avLst/>
          </a:prstGeom>
        </p:spPr>
      </p:pic>
      <p:pic>
        <p:nvPicPr>
          <p:cNvPr id="15" name="图形 14">
            <a:extLst>
              <a:ext uri="{FF2B5EF4-FFF2-40B4-BE49-F238E27FC236}">
                <a16:creationId xmlns:a16="http://schemas.microsoft.com/office/drawing/2014/main" id="{A6EE4C5C-5DAB-51FD-B624-6BF999445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257" y="2726444"/>
            <a:ext cx="1549400" cy="1676400"/>
          </a:xfrm>
          <a:prstGeom prst="rect">
            <a:avLst/>
          </a:prstGeom>
        </p:spPr>
      </p:pic>
    </p:spTree>
    <p:extLst>
      <p:ext uri="{BB962C8B-B14F-4D97-AF65-F5344CB8AC3E}">
        <p14:creationId xmlns:p14="http://schemas.microsoft.com/office/powerpoint/2010/main" val="3024386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Gitlab Logo and symbol, meaning, history, PNG, brand">
            <a:extLst>
              <a:ext uri="{FF2B5EF4-FFF2-40B4-BE49-F238E27FC236}">
                <a16:creationId xmlns:a16="http://schemas.microsoft.com/office/drawing/2014/main" id="{E14072C6-FACD-92C4-3B85-EB945A3FB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935" y="3472243"/>
            <a:ext cx="1573140" cy="146826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CA5EFC0-E314-FF87-3143-BA28C89105B5}"/>
              </a:ext>
            </a:extLst>
          </p:cNvPr>
          <p:cNvSpPr txBox="1"/>
          <p:nvPr/>
        </p:nvSpPr>
        <p:spPr>
          <a:xfrm>
            <a:off x="435935" y="265814"/>
            <a:ext cx="1579278" cy="307777"/>
          </a:xfrm>
          <a:prstGeom prst="rect">
            <a:avLst/>
          </a:prstGeom>
          <a:noFill/>
        </p:spPr>
        <p:txBody>
          <a:bodyPr wrap="none" rtlCol="0">
            <a:spAutoFit/>
          </a:bodyPr>
          <a:lstStyle/>
          <a:p>
            <a:r>
              <a:rPr kumimoji="1" lang="zh-CN" altLang="en-US" dirty="0"/>
              <a:t>持续集成 和 发布</a:t>
            </a:r>
          </a:p>
        </p:txBody>
      </p:sp>
      <p:pic>
        <p:nvPicPr>
          <p:cNvPr id="5" name="图形 4">
            <a:extLst>
              <a:ext uri="{FF2B5EF4-FFF2-40B4-BE49-F238E27FC236}">
                <a16:creationId xmlns:a16="http://schemas.microsoft.com/office/drawing/2014/main" id="{42D96A92-C667-06C5-2518-2420A15C0F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2267" y="890405"/>
            <a:ext cx="1673888" cy="1874247"/>
          </a:xfrm>
          <a:prstGeom prst="rect">
            <a:avLst/>
          </a:prstGeom>
        </p:spPr>
      </p:pic>
      <p:pic>
        <p:nvPicPr>
          <p:cNvPr id="7" name="图形 6">
            <a:extLst>
              <a:ext uri="{FF2B5EF4-FFF2-40B4-BE49-F238E27FC236}">
                <a16:creationId xmlns:a16="http://schemas.microsoft.com/office/drawing/2014/main" id="{861DA8B2-7C28-B1DA-92E8-895F15D18B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1106" y="890405"/>
            <a:ext cx="1761509" cy="1874246"/>
          </a:xfrm>
          <a:prstGeom prst="rect">
            <a:avLst/>
          </a:prstGeom>
        </p:spPr>
      </p:pic>
      <p:pic>
        <p:nvPicPr>
          <p:cNvPr id="9" name="图形 8">
            <a:extLst>
              <a:ext uri="{FF2B5EF4-FFF2-40B4-BE49-F238E27FC236}">
                <a16:creationId xmlns:a16="http://schemas.microsoft.com/office/drawing/2014/main" id="{C3A9AC82-659C-4C6C-F58D-29105352DD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65634" y="3317357"/>
            <a:ext cx="1026206" cy="1623149"/>
          </a:xfrm>
          <a:prstGeom prst="rect">
            <a:avLst/>
          </a:prstGeom>
        </p:spPr>
      </p:pic>
      <p:pic>
        <p:nvPicPr>
          <p:cNvPr id="11" name="图形 10">
            <a:extLst>
              <a:ext uri="{FF2B5EF4-FFF2-40B4-BE49-F238E27FC236}">
                <a16:creationId xmlns:a16="http://schemas.microsoft.com/office/drawing/2014/main" id="{CCD5AEF4-9AFB-7961-CB8F-5439D43284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937" y="727046"/>
            <a:ext cx="1344754" cy="2037605"/>
          </a:xfrm>
          <a:prstGeom prst="rect">
            <a:avLst/>
          </a:prstGeom>
        </p:spPr>
      </p:pic>
      <p:pic>
        <p:nvPicPr>
          <p:cNvPr id="13" name="图形 12">
            <a:extLst>
              <a:ext uri="{FF2B5EF4-FFF2-40B4-BE49-F238E27FC236}">
                <a16:creationId xmlns:a16="http://schemas.microsoft.com/office/drawing/2014/main" id="{42CA7E73-0D36-CCBE-4F94-FC143492BC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62267" y="3131982"/>
            <a:ext cx="1587500" cy="1993900"/>
          </a:xfrm>
          <a:prstGeom prst="rect">
            <a:avLst/>
          </a:prstGeom>
        </p:spPr>
      </p:pic>
    </p:spTree>
    <p:extLst>
      <p:ext uri="{BB962C8B-B14F-4D97-AF65-F5344CB8AC3E}">
        <p14:creationId xmlns:p14="http://schemas.microsoft.com/office/powerpoint/2010/main" val="646962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61731-D818-E3CF-0B15-FD330CBAB55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A24E708-AB1D-A295-07D3-FE06C6B276C7}"/>
              </a:ext>
            </a:extLst>
          </p:cNvPr>
          <p:cNvSpPr>
            <a:spLocks noGrp="1"/>
          </p:cNvSpPr>
          <p:nvPr>
            <p:ph type="title"/>
          </p:nvPr>
        </p:nvSpPr>
        <p:spPr/>
        <p:txBody>
          <a:bodyPr>
            <a:normAutofit/>
          </a:bodyPr>
          <a:lstStyle/>
          <a:p>
            <a:r>
              <a:rPr kumimoji="1" lang="zh-CN" altLang="en-US" dirty="0">
                <a:solidFill>
                  <a:schemeClr val="tx1"/>
                </a:solidFill>
              </a:rPr>
              <a:t>微服务</a:t>
            </a:r>
          </a:p>
        </p:txBody>
      </p:sp>
    </p:spTree>
    <p:extLst>
      <p:ext uri="{BB962C8B-B14F-4D97-AF65-F5344CB8AC3E}">
        <p14:creationId xmlns:p14="http://schemas.microsoft.com/office/powerpoint/2010/main" val="2619928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6FED0-AF67-832C-C891-68C562B03679}"/>
              </a:ext>
            </a:extLst>
          </p:cNvPr>
          <p:cNvSpPr>
            <a:spLocks noGrp="1"/>
          </p:cNvSpPr>
          <p:nvPr>
            <p:ph type="title"/>
          </p:nvPr>
        </p:nvSpPr>
        <p:spPr/>
        <p:txBody>
          <a:bodyPr>
            <a:normAutofit fontScale="90000"/>
          </a:bodyPr>
          <a:lstStyle/>
          <a:p>
            <a:r>
              <a:rPr kumimoji="1" lang="zh-CN" altLang="en-US" dirty="0"/>
              <a:t>微服务化的目的</a:t>
            </a:r>
          </a:p>
        </p:txBody>
      </p:sp>
      <p:sp>
        <p:nvSpPr>
          <p:cNvPr id="3" name="文本占位符 2">
            <a:extLst>
              <a:ext uri="{FF2B5EF4-FFF2-40B4-BE49-F238E27FC236}">
                <a16:creationId xmlns:a16="http://schemas.microsoft.com/office/drawing/2014/main" id="{E270C51F-3F46-9FF5-A367-49F24C5CB023}"/>
              </a:ext>
            </a:extLst>
          </p:cNvPr>
          <p:cNvSpPr>
            <a:spLocks noGrp="1"/>
          </p:cNvSpPr>
          <p:nvPr>
            <p:ph type="body" idx="1"/>
          </p:nvPr>
        </p:nvSpPr>
        <p:spPr/>
        <p:txBody>
          <a:bodyPr/>
          <a:lstStyle/>
          <a:p>
            <a:r>
              <a:rPr kumimoji="1" lang="zh-CN" altLang="en-US" dirty="0"/>
              <a:t>可扩展性 </a:t>
            </a:r>
            <a:r>
              <a:rPr kumimoji="1" lang="en-US" altLang="zh-CN" dirty="0"/>
              <a:t>Scaling</a:t>
            </a:r>
          </a:p>
          <a:p>
            <a:r>
              <a:rPr kumimoji="1" lang="zh-CN" altLang="en-US" dirty="0"/>
              <a:t>故障隔离</a:t>
            </a:r>
            <a:endParaRPr kumimoji="1" lang="en-US" altLang="zh-CN" dirty="0"/>
          </a:p>
          <a:p>
            <a:r>
              <a:rPr kumimoji="1" lang="zh-CN" altLang="en-US" dirty="0"/>
              <a:t>技术多样性 </a:t>
            </a:r>
            <a:r>
              <a:rPr kumimoji="1" lang="en-US" altLang="zh-CN" dirty="0"/>
              <a:t>multi-language</a:t>
            </a:r>
          </a:p>
          <a:p>
            <a:r>
              <a:rPr kumimoji="1" lang="zh-CN" altLang="en-US" dirty="0"/>
              <a:t>团队维护的权责更清晰</a:t>
            </a:r>
            <a:endParaRPr kumimoji="1" lang="en-US" altLang="zh-CN" dirty="0"/>
          </a:p>
          <a:p>
            <a:r>
              <a:rPr kumimoji="1" lang="zh-CN" altLang="en-US" dirty="0"/>
              <a:t>有利于持续迭代和持续发布</a:t>
            </a:r>
            <a:endParaRPr kumimoji="1" lang="en-US" altLang="zh-CN" dirty="0"/>
          </a:p>
          <a:p>
            <a:pPr marL="114300" indent="0">
              <a:buNone/>
            </a:pPr>
            <a:endParaRPr kumimoji="1" lang="en-US" altLang="zh-CN" dirty="0"/>
          </a:p>
        </p:txBody>
      </p:sp>
    </p:spTree>
    <p:extLst>
      <p:ext uri="{BB962C8B-B14F-4D97-AF65-F5344CB8AC3E}">
        <p14:creationId xmlns:p14="http://schemas.microsoft.com/office/powerpoint/2010/main" val="4097079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C6C2-40F7-CA22-1E67-B2E8491B2B43}"/>
              </a:ext>
            </a:extLst>
          </p:cNvPr>
          <p:cNvSpPr>
            <a:spLocks noGrp="1"/>
          </p:cNvSpPr>
          <p:nvPr>
            <p:ph type="title"/>
          </p:nvPr>
        </p:nvSpPr>
        <p:spPr/>
        <p:txBody>
          <a:bodyPr>
            <a:normAutofit fontScale="90000"/>
          </a:bodyPr>
          <a:lstStyle/>
          <a:p>
            <a:r>
              <a:rPr kumimoji="1" lang="zh-CN" altLang="en-US" dirty="0"/>
              <a:t>微服务基本组件</a:t>
            </a:r>
          </a:p>
        </p:txBody>
      </p:sp>
      <p:sp>
        <p:nvSpPr>
          <p:cNvPr id="3" name="文本占位符 2">
            <a:extLst>
              <a:ext uri="{FF2B5EF4-FFF2-40B4-BE49-F238E27FC236}">
                <a16:creationId xmlns:a16="http://schemas.microsoft.com/office/drawing/2014/main" id="{434C0E64-7A4C-43C1-19CB-B3BAB5C3EF74}"/>
              </a:ext>
            </a:extLst>
          </p:cNvPr>
          <p:cNvSpPr>
            <a:spLocks noGrp="1"/>
          </p:cNvSpPr>
          <p:nvPr>
            <p:ph type="body" idx="1"/>
          </p:nvPr>
        </p:nvSpPr>
        <p:spPr/>
        <p:txBody>
          <a:bodyPr>
            <a:normAutofit/>
          </a:bodyPr>
          <a:lstStyle/>
          <a:p>
            <a:r>
              <a:rPr kumimoji="1" lang="zh-CN" altLang="en-US" sz="2400" dirty="0"/>
              <a:t>服务注册中心</a:t>
            </a:r>
            <a:endParaRPr kumimoji="1" lang="en-US" altLang="zh-CN" sz="2400" dirty="0"/>
          </a:p>
          <a:p>
            <a:r>
              <a:rPr kumimoji="1" lang="zh-CN" altLang="en-US" sz="2400" dirty="0"/>
              <a:t>配置中心</a:t>
            </a:r>
          </a:p>
          <a:p>
            <a:r>
              <a:rPr kumimoji="1" lang="en-US" altLang="zh-CN" sz="2400" dirty="0"/>
              <a:t>API</a:t>
            </a:r>
            <a:r>
              <a:rPr kumimoji="1" lang="zh-CN" altLang="en-US" sz="2400" dirty="0"/>
              <a:t> 网关</a:t>
            </a:r>
            <a:endParaRPr kumimoji="1" lang="en-US" altLang="zh-CN" sz="2400" dirty="0"/>
          </a:p>
          <a:p>
            <a:r>
              <a:rPr kumimoji="1" lang="zh-CN" altLang="en-US" sz="2400" dirty="0"/>
              <a:t>消息中间件</a:t>
            </a:r>
            <a:endParaRPr kumimoji="1" lang="en-US" altLang="zh-CN" sz="2400" dirty="0"/>
          </a:p>
          <a:p>
            <a:r>
              <a:rPr kumimoji="1" lang="zh-CN" altLang="en-US" sz="2400" dirty="0"/>
              <a:t>数据库</a:t>
            </a:r>
            <a:endParaRPr kumimoji="1" lang="en-US" altLang="zh-CN" sz="2400" dirty="0"/>
          </a:p>
          <a:p>
            <a:r>
              <a:rPr kumimoji="1" lang="en-US" altLang="zh-CN" sz="2400" dirty="0"/>
              <a:t>…</a:t>
            </a:r>
          </a:p>
        </p:txBody>
      </p:sp>
    </p:spTree>
    <p:extLst>
      <p:ext uri="{BB962C8B-B14F-4D97-AF65-F5344CB8AC3E}">
        <p14:creationId xmlns:p14="http://schemas.microsoft.com/office/powerpoint/2010/main" val="2050961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B95E4D-1B2D-A4C5-7EF3-90EF5B55AAAB}"/>
              </a:ext>
            </a:extLst>
          </p:cNvPr>
          <p:cNvSpPr txBox="1"/>
          <p:nvPr/>
        </p:nvSpPr>
        <p:spPr>
          <a:xfrm>
            <a:off x="646590" y="4720857"/>
            <a:ext cx="7075976" cy="307777"/>
          </a:xfrm>
          <a:prstGeom prst="rect">
            <a:avLst/>
          </a:prstGeom>
          <a:noFill/>
        </p:spPr>
        <p:txBody>
          <a:bodyPr wrap="none" rtlCol="0">
            <a:spAutoFit/>
          </a:bodyPr>
          <a:lstStyle/>
          <a:p>
            <a:r>
              <a:rPr kumimoji="1" lang="en" altLang="zh-CN" dirty="0">
                <a:hlinkClick r:id="rId3"/>
              </a:rPr>
              <a:t>https://www.nagarro.com/en/blog/cloud-native-development-choosing-right-architecture</a:t>
            </a:r>
            <a:r>
              <a:rPr kumimoji="1" lang="en" altLang="zh-CN" dirty="0"/>
              <a:t> </a:t>
            </a:r>
            <a:endParaRPr kumimoji="1" lang="zh-CN" altLang="en-US" dirty="0"/>
          </a:p>
        </p:txBody>
      </p:sp>
      <p:pic>
        <p:nvPicPr>
          <p:cNvPr id="4" name="图片 3" descr="日程表&#10;&#10;中度可信度描述已自动生成">
            <a:extLst>
              <a:ext uri="{FF2B5EF4-FFF2-40B4-BE49-F238E27FC236}">
                <a16:creationId xmlns:a16="http://schemas.microsoft.com/office/drawing/2014/main" id="{9CC4E738-7827-A83B-8FB4-C835FEA94EC8}"/>
              </a:ext>
            </a:extLst>
          </p:cNvPr>
          <p:cNvPicPr>
            <a:picLocks noChangeAspect="1"/>
          </p:cNvPicPr>
          <p:nvPr/>
        </p:nvPicPr>
        <p:blipFill>
          <a:blip r:embed="rId4"/>
          <a:stretch>
            <a:fillRect/>
          </a:stretch>
        </p:blipFill>
        <p:spPr>
          <a:xfrm>
            <a:off x="689392" y="1"/>
            <a:ext cx="7127143" cy="4720856"/>
          </a:xfrm>
          <a:prstGeom prst="rect">
            <a:avLst/>
          </a:prstGeom>
        </p:spPr>
      </p:pic>
    </p:spTree>
    <p:extLst>
      <p:ext uri="{BB962C8B-B14F-4D97-AF65-F5344CB8AC3E}">
        <p14:creationId xmlns:p14="http://schemas.microsoft.com/office/powerpoint/2010/main" val="1593695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BE84925-D232-7186-3B1E-511FD5320DCE}"/>
              </a:ext>
            </a:extLst>
          </p:cNvPr>
          <p:cNvPicPr>
            <a:picLocks noChangeAspect="1"/>
          </p:cNvPicPr>
          <p:nvPr/>
        </p:nvPicPr>
        <p:blipFill>
          <a:blip r:embed="rId3"/>
          <a:stretch>
            <a:fillRect/>
          </a:stretch>
        </p:blipFill>
        <p:spPr>
          <a:xfrm>
            <a:off x="2015459" y="111529"/>
            <a:ext cx="5523023" cy="4666955"/>
          </a:xfrm>
          <a:prstGeom prst="rect">
            <a:avLst/>
          </a:prstGeom>
        </p:spPr>
      </p:pic>
      <p:sp>
        <p:nvSpPr>
          <p:cNvPr id="3" name="文本框 2">
            <a:extLst>
              <a:ext uri="{FF2B5EF4-FFF2-40B4-BE49-F238E27FC236}">
                <a16:creationId xmlns:a16="http://schemas.microsoft.com/office/drawing/2014/main" id="{173E5302-3372-303F-CF68-6481597ACDB4}"/>
              </a:ext>
            </a:extLst>
          </p:cNvPr>
          <p:cNvSpPr txBox="1"/>
          <p:nvPr/>
        </p:nvSpPr>
        <p:spPr>
          <a:xfrm>
            <a:off x="489098" y="1967023"/>
            <a:ext cx="902811" cy="523220"/>
          </a:xfrm>
          <a:prstGeom prst="rect">
            <a:avLst/>
          </a:prstGeom>
          <a:noFill/>
        </p:spPr>
        <p:txBody>
          <a:bodyPr wrap="none" rtlCol="0">
            <a:spAutoFit/>
          </a:bodyPr>
          <a:lstStyle/>
          <a:p>
            <a:r>
              <a:rPr kumimoji="1" lang="zh-CN" altLang="en-US" dirty="0"/>
              <a:t>服务发现</a:t>
            </a:r>
            <a:endParaRPr kumimoji="1" lang="en-US" altLang="zh-CN" dirty="0"/>
          </a:p>
          <a:p>
            <a:r>
              <a:rPr kumimoji="1" lang="zh-CN" altLang="en-US" dirty="0"/>
              <a:t>配置管理</a:t>
            </a:r>
          </a:p>
        </p:txBody>
      </p:sp>
    </p:spTree>
    <p:extLst>
      <p:ext uri="{BB962C8B-B14F-4D97-AF65-F5344CB8AC3E}">
        <p14:creationId xmlns:p14="http://schemas.microsoft.com/office/powerpoint/2010/main" val="2571245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D9B035F-6550-99D2-320B-C4048B3A9F1D}"/>
              </a:ext>
            </a:extLst>
          </p:cNvPr>
          <p:cNvPicPr>
            <a:picLocks noChangeAspect="1"/>
          </p:cNvPicPr>
          <p:nvPr/>
        </p:nvPicPr>
        <p:blipFill>
          <a:blip r:embed="rId2"/>
          <a:stretch>
            <a:fillRect/>
          </a:stretch>
        </p:blipFill>
        <p:spPr>
          <a:xfrm>
            <a:off x="279991" y="190796"/>
            <a:ext cx="5956454" cy="2892646"/>
          </a:xfrm>
          <a:prstGeom prst="rect">
            <a:avLst/>
          </a:prstGeom>
        </p:spPr>
      </p:pic>
      <p:pic>
        <p:nvPicPr>
          <p:cNvPr id="3" name="图片 2">
            <a:extLst>
              <a:ext uri="{FF2B5EF4-FFF2-40B4-BE49-F238E27FC236}">
                <a16:creationId xmlns:a16="http://schemas.microsoft.com/office/drawing/2014/main" id="{1D5819A4-4DA4-6C9A-6922-7871163536D1}"/>
              </a:ext>
            </a:extLst>
          </p:cNvPr>
          <p:cNvPicPr>
            <a:picLocks noChangeAspect="1"/>
          </p:cNvPicPr>
          <p:nvPr/>
        </p:nvPicPr>
        <p:blipFill>
          <a:blip r:embed="rId3"/>
          <a:stretch>
            <a:fillRect/>
          </a:stretch>
        </p:blipFill>
        <p:spPr>
          <a:xfrm>
            <a:off x="2454348" y="2444896"/>
            <a:ext cx="5520143" cy="2507807"/>
          </a:xfrm>
          <a:prstGeom prst="rect">
            <a:avLst/>
          </a:prstGeom>
        </p:spPr>
      </p:pic>
      <p:pic>
        <p:nvPicPr>
          <p:cNvPr id="5" name="图片 4">
            <a:extLst>
              <a:ext uri="{FF2B5EF4-FFF2-40B4-BE49-F238E27FC236}">
                <a16:creationId xmlns:a16="http://schemas.microsoft.com/office/drawing/2014/main" id="{33785C02-680D-BFA2-2E28-5700E50189EB}"/>
              </a:ext>
            </a:extLst>
          </p:cNvPr>
          <p:cNvPicPr>
            <a:picLocks noChangeAspect="1"/>
          </p:cNvPicPr>
          <p:nvPr/>
        </p:nvPicPr>
        <p:blipFill>
          <a:blip r:embed="rId4"/>
          <a:stretch>
            <a:fillRect/>
          </a:stretch>
        </p:blipFill>
        <p:spPr>
          <a:xfrm>
            <a:off x="6070009" y="146937"/>
            <a:ext cx="2794000" cy="3086100"/>
          </a:xfrm>
          <a:prstGeom prst="rect">
            <a:avLst/>
          </a:prstGeom>
        </p:spPr>
      </p:pic>
      <p:sp>
        <p:nvSpPr>
          <p:cNvPr id="7" name="文本框 6">
            <a:extLst>
              <a:ext uri="{FF2B5EF4-FFF2-40B4-BE49-F238E27FC236}">
                <a16:creationId xmlns:a16="http://schemas.microsoft.com/office/drawing/2014/main" id="{63249F01-D145-BDFA-6D8F-22DA43D50DB9}"/>
              </a:ext>
            </a:extLst>
          </p:cNvPr>
          <p:cNvSpPr txBox="1"/>
          <p:nvPr/>
        </p:nvSpPr>
        <p:spPr>
          <a:xfrm>
            <a:off x="433138" y="3494852"/>
            <a:ext cx="543739" cy="523220"/>
          </a:xfrm>
          <a:prstGeom prst="rect">
            <a:avLst/>
          </a:prstGeom>
          <a:noFill/>
        </p:spPr>
        <p:txBody>
          <a:bodyPr wrap="none" rtlCol="0">
            <a:spAutoFit/>
          </a:bodyPr>
          <a:lstStyle/>
          <a:p>
            <a:r>
              <a:rPr kumimoji="1" lang="zh-CN" altLang="en-US" dirty="0"/>
              <a:t>网关</a:t>
            </a:r>
            <a:endParaRPr kumimoji="1" lang="en-US" altLang="zh-CN" dirty="0"/>
          </a:p>
          <a:p>
            <a:r>
              <a:rPr kumimoji="1" lang="zh-CN" altLang="en-US" dirty="0"/>
              <a:t>网格</a:t>
            </a:r>
            <a:endParaRPr kumimoji="1" lang="en-US" altLang="zh-CN" dirty="0"/>
          </a:p>
        </p:txBody>
      </p:sp>
    </p:spTree>
    <p:extLst>
      <p:ext uri="{BB962C8B-B14F-4D97-AF65-F5344CB8AC3E}">
        <p14:creationId xmlns:p14="http://schemas.microsoft.com/office/powerpoint/2010/main" val="2236261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8CF750-DB49-1243-5A71-778737249A56}"/>
              </a:ext>
            </a:extLst>
          </p:cNvPr>
          <p:cNvSpPr txBox="1"/>
          <p:nvPr/>
        </p:nvSpPr>
        <p:spPr>
          <a:xfrm>
            <a:off x="1128590" y="1071349"/>
            <a:ext cx="1082348" cy="307777"/>
          </a:xfrm>
          <a:prstGeom prst="rect">
            <a:avLst/>
          </a:prstGeom>
          <a:noFill/>
        </p:spPr>
        <p:txBody>
          <a:bodyPr wrap="none" rtlCol="0">
            <a:spAutoFit/>
          </a:bodyPr>
          <a:lstStyle/>
          <a:p>
            <a:r>
              <a:rPr kumimoji="1" lang="zh-CN" altLang="en-US" dirty="0"/>
              <a:t>渐进式部署</a:t>
            </a:r>
          </a:p>
        </p:txBody>
      </p:sp>
      <p:pic>
        <p:nvPicPr>
          <p:cNvPr id="3" name="图片 2">
            <a:extLst>
              <a:ext uri="{FF2B5EF4-FFF2-40B4-BE49-F238E27FC236}">
                <a16:creationId xmlns:a16="http://schemas.microsoft.com/office/drawing/2014/main" id="{E662FC93-9391-9412-3159-B4D98CF23258}"/>
              </a:ext>
            </a:extLst>
          </p:cNvPr>
          <p:cNvPicPr>
            <a:picLocks noChangeAspect="1"/>
          </p:cNvPicPr>
          <p:nvPr/>
        </p:nvPicPr>
        <p:blipFill>
          <a:blip r:embed="rId2"/>
          <a:stretch>
            <a:fillRect/>
          </a:stretch>
        </p:blipFill>
        <p:spPr>
          <a:xfrm>
            <a:off x="2586249" y="0"/>
            <a:ext cx="4947315" cy="1644240"/>
          </a:xfrm>
          <a:prstGeom prst="rect">
            <a:avLst/>
          </a:prstGeom>
        </p:spPr>
      </p:pic>
      <p:pic>
        <p:nvPicPr>
          <p:cNvPr id="4" name="图片 3">
            <a:extLst>
              <a:ext uri="{FF2B5EF4-FFF2-40B4-BE49-F238E27FC236}">
                <a16:creationId xmlns:a16="http://schemas.microsoft.com/office/drawing/2014/main" id="{92955915-5160-ED51-B1F0-5A91EA75905B}"/>
              </a:ext>
            </a:extLst>
          </p:cNvPr>
          <p:cNvPicPr>
            <a:picLocks noChangeAspect="1"/>
          </p:cNvPicPr>
          <p:nvPr/>
        </p:nvPicPr>
        <p:blipFill>
          <a:blip r:embed="rId3"/>
          <a:stretch>
            <a:fillRect/>
          </a:stretch>
        </p:blipFill>
        <p:spPr>
          <a:xfrm>
            <a:off x="2654488" y="1644240"/>
            <a:ext cx="4879076" cy="1661067"/>
          </a:xfrm>
          <a:prstGeom prst="rect">
            <a:avLst/>
          </a:prstGeom>
        </p:spPr>
      </p:pic>
      <p:pic>
        <p:nvPicPr>
          <p:cNvPr id="5" name="图片 4">
            <a:extLst>
              <a:ext uri="{FF2B5EF4-FFF2-40B4-BE49-F238E27FC236}">
                <a16:creationId xmlns:a16="http://schemas.microsoft.com/office/drawing/2014/main" id="{947F0EB8-6694-7B18-D7D8-592A324AB390}"/>
              </a:ext>
            </a:extLst>
          </p:cNvPr>
          <p:cNvPicPr>
            <a:picLocks noChangeAspect="1"/>
          </p:cNvPicPr>
          <p:nvPr/>
        </p:nvPicPr>
        <p:blipFill>
          <a:blip r:embed="rId4"/>
          <a:stretch>
            <a:fillRect/>
          </a:stretch>
        </p:blipFill>
        <p:spPr>
          <a:xfrm>
            <a:off x="2599896" y="3288480"/>
            <a:ext cx="4865429" cy="1542341"/>
          </a:xfrm>
          <a:prstGeom prst="rect">
            <a:avLst/>
          </a:prstGeom>
        </p:spPr>
      </p:pic>
    </p:spTree>
    <p:extLst>
      <p:ext uri="{BB962C8B-B14F-4D97-AF65-F5344CB8AC3E}">
        <p14:creationId xmlns:p14="http://schemas.microsoft.com/office/powerpoint/2010/main" val="922362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B2047BC-319B-1AF0-4141-ED58CD6C42F3}"/>
              </a:ext>
            </a:extLst>
          </p:cNvPr>
          <p:cNvSpPr txBox="1"/>
          <p:nvPr/>
        </p:nvSpPr>
        <p:spPr>
          <a:xfrm>
            <a:off x="248467" y="1967023"/>
            <a:ext cx="723275" cy="523220"/>
          </a:xfrm>
          <a:prstGeom prst="rect">
            <a:avLst/>
          </a:prstGeom>
          <a:noFill/>
        </p:spPr>
        <p:txBody>
          <a:bodyPr wrap="none" rtlCol="0">
            <a:spAutoFit/>
          </a:bodyPr>
          <a:lstStyle/>
          <a:p>
            <a:r>
              <a:rPr kumimoji="1" lang="zh-CN" altLang="en-US" dirty="0"/>
              <a:t>存储</a:t>
            </a:r>
            <a:endParaRPr kumimoji="1" lang="en-US" altLang="zh-CN" dirty="0"/>
          </a:p>
          <a:p>
            <a:r>
              <a:rPr kumimoji="1" lang="zh-CN" altLang="en-US" dirty="0"/>
              <a:t>数据库</a:t>
            </a:r>
          </a:p>
        </p:txBody>
      </p:sp>
      <p:pic>
        <p:nvPicPr>
          <p:cNvPr id="4" name="图片 3">
            <a:extLst>
              <a:ext uri="{FF2B5EF4-FFF2-40B4-BE49-F238E27FC236}">
                <a16:creationId xmlns:a16="http://schemas.microsoft.com/office/drawing/2014/main" id="{BE7767EF-26DB-A0B8-E884-4A29D9A8068B}"/>
              </a:ext>
            </a:extLst>
          </p:cNvPr>
          <p:cNvPicPr>
            <a:picLocks noChangeAspect="1"/>
          </p:cNvPicPr>
          <p:nvPr/>
        </p:nvPicPr>
        <p:blipFill>
          <a:blip r:embed="rId2"/>
          <a:stretch>
            <a:fillRect/>
          </a:stretch>
        </p:blipFill>
        <p:spPr>
          <a:xfrm>
            <a:off x="1123133" y="599908"/>
            <a:ext cx="7772400" cy="1890335"/>
          </a:xfrm>
          <a:prstGeom prst="rect">
            <a:avLst/>
          </a:prstGeom>
        </p:spPr>
      </p:pic>
      <p:pic>
        <p:nvPicPr>
          <p:cNvPr id="5" name="图片 4">
            <a:extLst>
              <a:ext uri="{FF2B5EF4-FFF2-40B4-BE49-F238E27FC236}">
                <a16:creationId xmlns:a16="http://schemas.microsoft.com/office/drawing/2014/main" id="{2FC7E20B-4979-5432-391E-BB7B96440354}"/>
              </a:ext>
            </a:extLst>
          </p:cNvPr>
          <p:cNvPicPr>
            <a:picLocks noChangeAspect="1"/>
          </p:cNvPicPr>
          <p:nvPr/>
        </p:nvPicPr>
        <p:blipFill>
          <a:blip r:embed="rId3"/>
          <a:stretch>
            <a:fillRect/>
          </a:stretch>
        </p:blipFill>
        <p:spPr>
          <a:xfrm>
            <a:off x="1123133" y="2791524"/>
            <a:ext cx="7772400" cy="1894580"/>
          </a:xfrm>
          <a:prstGeom prst="rect">
            <a:avLst/>
          </a:prstGeom>
        </p:spPr>
      </p:pic>
    </p:spTree>
    <p:extLst>
      <p:ext uri="{BB962C8B-B14F-4D97-AF65-F5344CB8AC3E}">
        <p14:creationId xmlns:p14="http://schemas.microsoft.com/office/powerpoint/2010/main" val="35333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4B0AC-DDCB-42C5-06D9-07FF52C3FF33}"/>
              </a:ext>
            </a:extLst>
          </p:cNvPr>
          <p:cNvSpPr>
            <a:spLocks noGrp="1"/>
          </p:cNvSpPr>
          <p:nvPr>
            <p:ph type="title"/>
          </p:nvPr>
        </p:nvSpPr>
        <p:spPr>
          <a:xfrm>
            <a:off x="311700" y="445025"/>
            <a:ext cx="8520600" cy="572700"/>
          </a:xfrm>
        </p:spPr>
        <p:txBody>
          <a:bodyPr wrap="square" anchor="ctr">
            <a:normAutofit/>
          </a:bodyPr>
          <a:lstStyle/>
          <a:p>
            <a:pPr>
              <a:lnSpc>
                <a:spcPct val="90000"/>
              </a:lnSpc>
            </a:pPr>
            <a:r>
              <a:rPr kumimoji="1" lang="zh-CN" altLang="en-US" sz="2800"/>
              <a:t>开源 </a:t>
            </a:r>
            <a:r>
              <a:rPr kumimoji="1" lang="en-US" altLang="zh-CN" sz="2800"/>
              <a:t>=</a:t>
            </a:r>
            <a:r>
              <a:rPr kumimoji="1" lang="zh-CN" altLang="en-US" sz="2800"/>
              <a:t> 代码开放 ？</a:t>
            </a:r>
          </a:p>
        </p:txBody>
      </p:sp>
      <p:graphicFrame>
        <p:nvGraphicFramePr>
          <p:cNvPr id="7" name="文本占位符 2">
            <a:extLst>
              <a:ext uri="{FF2B5EF4-FFF2-40B4-BE49-F238E27FC236}">
                <a16:creationId xmlns:a16="http://schemas.microsoft.com/office/drawing/2014/main" id="{6CF75D61-F1F7-F598-91DC-71EB2EF21D41}"/>
              </a:ext>
            </a:extLst>
          </p:cNvPr>
          <p:cNvGraphicFramePr/>
          <p:nvPr>
            <p:extLst>
              <p:ext uri="{D42A27DB-BD31-4B8C-83A1-F6EECF244321}">
                <p14:modId xmlns:p14="http://schemas.microsoft.com/office/powerpoint/2010/main" val="723331964"/>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548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6454064-2813-AE3E-9A94-F82B4C261551}"/>
              </a:ext>
            </a:extLst>
          </p:cNvPr>
          <p:cNvPicPr>
            <a:picLocks noChangeAspect="1"/>
          </p:cNvPicPr>
          <p:nvPr/>
        </p:nvPicPr>
        <p:blipFill>
          <a:blip r:embed="rId3"/>
          <a:stretch>
            <a:fillRect/>
          </a:stretch>
        </p:blipFill>
        <p:spPr>
          <a:xfrm>
            <a:off x="264695" y="957482"/>
            <a:ext cx="8759548" cy="3638581"/>
          </a:xfrm>
          <a:prstGeom prst="rect">
            <a:avLst/>
          </a:prstGeom>
        </p:spPr>
      </p:pic>
      <p:sp>
        <p:nvSpPr>
          <p:cNvPr id="3" name="文本框 2">
            <a:extLst>
              <a:ext uri="{FF2B5EF4-FFF2-40B4-BE49-F238E27FC236}">
                <a16:creationId xmlns:a16="http://schemas.microsoft.com/office/drawing/2014/main" id="{FC4B9E04-2B84-7F1D-7821-680EC09C7C62}"/>
              </a:ext>
            </a:extLst>
          </p:cNvPr>
          <p:cNvSpPr txBox="1"/>
          <p:nvPr/>
        </p:nvSpPr>
        <p:spPr>
          <a:xfrm>
            <a:off x="348916" y="239660"/>
            <a:ext cx="2185214" cy="523220"/>
          </a:xfrm>
          <a:prstGeom prst="rect">
            <a:avLst/>
          </a:prstGeom>
          <a:noFill/>
        </p:spPr>
        <p:txBody>
          <a:bodyPr wrap="none" rtlCol="0">
            <a:spAutoFit/>
          </a:bodyPr>
          <a:lstStyle/>
          <a:p>
            <a:r>
              <a:rPr kumimoji="1" lang="zh-CN" altLang="en-US" dirty="0"/>
              <a:t>可观测能力</a:t>
            </a:r>
            <a:endParaRPr kumimoji="1" lang="en-US" altLang="zh-CN" dirty="0"/>
          </a:p>
          <a:p>
            <a:r>
              <a:rPr kumimoji="1" lang="en-US" altLang="zh-CN" dirty="0"/>
              <a:t>-</a:t>
            </a:r>
            <a:r>
              <a:rPr kumimoji="1" lang="zh-CN" altLang="en-US" dirty="0"/>
              <a:t> 日志、</a:t>
            </a:r>
            <a:r>
              <a:rPr kumimoji="1" lang="en-US" altLang="zh-CN" dirty="0"/>
              <a:t>Metrics</a:t>
            </a:r>
            <a:r>
              <a:rPr kumimoji="1" lang="zh-CN" altLang="en-US" dirty="0"/>
              <a:t>、</a:t>
            </a:r>
            <a:r>
              <a:rPr kumimoji="1" lang="en-US" altLang="zh-CN" dirty="0"/>
              <a:t>Tracing</a:t>
            </a:r>
            <a:endParaRPr kumimoji="1" lang="zh-CN" altLang="en-US" dirty="0"/>
          </a:p>
        </p:txBody>
      </p:sp>
    </p:spTree>
    <p:extLst>
      <p:ext uri="{BB962C8B-B14F-4D97-AF65-F5344CB8AC3E}">
        <p14:creationId xmlns:p14="http://schemas.microsoft.com/office/powerpoint/2010/main" val="88249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63AE7EF-0579-F5C3-7EE9-6157F74AFFB0}"/>
              </a:ext>
            </a:extLst>
          </p:cNvPr>
          <p:cNvPicPr>
            <a:picLocks noChangeAspect="1"/>
          </p:cNvPicPr>
          <p:nvPr/>
        </p:nvPicPr>
        <p:blipFill>
          <a:blip r:embed="rId3"/>
          <a:stretch>
            <a:fillRect/>
          </a:stretch>
        </p:blipFill>
        <p:spPr>
          <a:xfrm>
            <a:off x="0" y="90921"/>
            <a:ext cx="6818126" cy="4522527"/>
          </a:xfrm>
          <a:prstGeom prst="rect">
            <a:avLst/>
          </a:prstGeom>
        </p:spPr>
      </p:pic>
      <p:pic>
        <p:nvPicPr>
          <p:cNvPr id="4" name="图片 3">
            <a:extLst>
              <a:ext uri="{FF2B5EF4-FFF2-40B4-BE49-F238E27FC236}">
                <a16:creationId xmlns:a16="http://schemas.microsoft.com/office/drawing/2014/main" id="{6B119C0C-B7B0-75C7-D38F-7395D3D4D562}"/>
              </a:ext>
            </a:extLst>
          </p:cNvPr>
          <p:cNvPicPr>
            <a:picLocks noChangeAspect="1"/>
          </p:cNvPicPr>
          <p:nvPr/>
        </p:nvPicPr>
        <p:blipFill>
          <a:blip r:embed="rId4"/>
          <a:stretch>
            <a:fillRect/>
          </a:stretch>
        </p:blipFill>
        <p:spPr>
          <a:xfrm>
            <a:off x="5847395" y="252483"/>
            <a:ext cx="3296605" cy="4042645"/>
          </a:xfrm>
          <a:prstGeom prst="rect">
            <a:avLst/>
          </a:prstGeom>
        </p:spPr>
      </p:pic>
    </p:spTree>
    <p:extLst>
      <p:ext uri="{BB962C8B-B14F-4D97-AF65-F5344CB8AC3E}">
        <p14:creationId xmlns:p14="http://schemas.microsoft.com/office/powerpoint/2010/main" val="2475140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8941C9-D80F-9B5C-9236-A378FE743571}"/>
              </a:ext>
            </a:extLst>
          </p:cNvPr>
          <p:cNvPicPr>
            <a:picLocks noChangeAspect="1"/>
          </p:cNvPicPr>
          <p:nvPr/>
        </p:nvPicPr>
        <p:blipFill>
          <a:blip r:embed="rId3"/>
          <a:stretch>
            <a:fillRect/>
          </a:stretch>
        </p:blipFill>
        <p:spPr>
          <a:xfrm>
            <a:off x="685800" y="17300"/>
            <a:ext cx="7772400" cy="5108899"/>
          </a:xfrm>
          <a:prstGeom prst="rect">
            <a:avLst/>
          </a:prstGeom>
        </p:spPr>
      </p:pic>
    </p:spTree>
    <p:extLst>
      <p:ext uri="{BB962C8B-B14F-4D97-AF65-F5344CB8AC3E}">
        <p14:creationId xmlns:p14="http://schemas.microsoft.com/office/powerpoint/2010/main" val="2124305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77BC7FF-A6DC-7B75-DB92-401BB40FF7D4}"/>
              </a:ext>
            </a:extLst>
          </p:cNvPr>
          <p:cNvPicPr>
            <a:picLocks noChangeAspect="1"/>
          </p:cNvPicPr>
          <p:nvPr/>
        </p:nvPicPr>
        <p:blipFill>
          <a:blip r:embed="rId3"/>
          <a:stretch>
            <a:fillRect/>
          </a:stretch>
        </p:blipFill>
        <p:spPr>
          <a:xfrm>
            <a:off x="43258" y="1550265"/>
            <a:ext cx="9057483" cy="2997672"/>
          </a:xfrm>
          <a:prstGeom prst="rect">
            <a:avLst/>
          </a:prstGeom>
        </p:spPr>
      </p:pic>
      <p:sp>
        <p:nvSpPr>
          <p:cNvPr id="3" name="文本框 2">
            <a:extLst>
              <a:ext uri="{FF2B5EF4-FFF2-40B4-BE49-F238E27FC236}">
                <a16:creationId xmlns:a16="http://schemas.microsoft.com/office/drawing/2014/main" id="{C1D7DF84-06D4-C0B7-A269-05C1BB4B0136}"/>
              </a:ext>
            </a:extLst>
          </p:cNvPr>
          <p:cNvSpPr txBox="1"/>
          <p:nvPr/>
        </p:nvSpPr>
        <p:spPr>
          <a:xfrm>
            <a:off x="697832" y="441674"/>
            <a:ext cx="543739" cy="307777"/>
          </a:xfrm>
          <a:prstGeom prst="rect">
            <a:avLst/>
          </a:prstGeom>
          <a:noFill/>
        </p:spPr>
        <p:txBody>
          <a:bodyPr wrap="none" rtlCol="0">
            <a:spAutoFit/>
          </a:bodyPr>
          <a:lstStyle/>
          <a:p>
            <a:r>
              <a:rPr kumimoji="1" lang="zh-CN" altLang="en-US" dirty="0"/>
              <a:t>安全</a:t>
            </a:r>
            <a:endParaRPr kumimoji="1" lang="en-US" altLang="zh-CN" dirty="0"/>
          </a:p>
        </p:txBody>
      </p:sp>
    </p:spTree>
    <p:extLst>
      <p:ext uri="{BB962C8B-B14F-4D97-AF65-F5344CB8AC3E}">
        <p14:creationId xmlns:p14="http://schemas.microsoft.com/office/powerpoint/2010/main" val="3447591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91861-42EE-C6D3-A5E2-C0BCD63EEA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3114F8E-39BD-3F19-C4F6-226B589CE1C1}"/>
              </a:ext>
            </a:extLst>
          </p:cNvPr>
          <p:cNvSpPr>
            <a:spLocks noGrp="1"/>
          </p:cNvSpPr>
          <p:nvPr>
            <p:ph type="title"/>
          </p:nvPr>
        </p:nvSpPr>
        <p:spPr>
          <a:xfrm>
            <a:off x="311700" y="502524"/>
            <a:ext cx="8520600" cy="841800"/>
          </a:xfrm>
        </p:spPr>
        <p:txBody>
          <a:bodyPr>
            <a:normAutofit/>
          </a:bodyPr>
          <a:lstStyle/>
          <a:p>
            <a:r>
              <a:rPr kumimoji="1" lang="zh-CN" altLang="en-US" dirty="0">
                <a:solidFill>
                  <a:schemeClr val="tx1"/>
                </a:solidFill>
              </a:rPr>
              <a:t>微服务化、容器化、</a:t>
            </a:r>
            <a:r>
              <a:rPr kumimoji="1" lang="en-US" altLang="zh-CN" dirty="0">
                <a:solidFill>
                  <a:schemeClr val="tx1"/>
                </a:solidFill>
              </a:rPr>
              <a:t>DevOps</a:t>
            </a:r>
            <a:endParaRPr kumimoji="1" lang="zh-CN" altLang="en-US" dirty="0">
              <a:solidFill>
                <a:schemeClr val="tx1"/>
              </a:solidFill>
            </a:endParaRPr>
          </a:p>
        </p:txBody>
      </p:sp>
      <p:pic>
        <p:nvPicPr>
          <p:cNvPr id="3" name="图片 2">
            <a:extLst>
              <a:ext uri="{FF2B5EF4-FFF2-40B4-BE49-F238E27FC236}">
                <a16:creationId xmlns:a16="http://schemas.microsoft.com/office/drawing/2014/main" id="{F810EE39-6F42-F03B-C1F3-46F94C9F5419}"/>
              </a:ext>
            </a:extLst>
          </p:cNvPr>
          <p:cNvPicPr>
            <a:picLocks noChangeAspect="1"/>
          </p:cNvPicPr>
          <p:nvPr/>
        </p:nvPicPr>
        <p:blipFill>
          <a:blip r:embed="rId3"/>
          <a:stretch>
            <a:fillRect/>
          </a:stretch>
        </p:blipFill>
        <p:spPr>
          <a:xfrm>
            <a:off x="2497121" y="1344324"/>
            <a:ext cx="3869560" cy="3565088"/>
          </a:xfrm>
          <a:prstGeom prst="rect">
            <a:avLst/>
          </a:prstGeom>
        </p:spPr>
      </p:pic>
    </p:spTree>
    <p:extLst>
      <p:ext uri="{BB962C8B-B14F-4D97-AF65-F5344CB8AC3E}">
        <p14:creationId xmlns:p14="http://schemas.microsoft.com/office/powerpoint/2010/main" val="3505838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79AD1-ED45-52E9-974A-DEEEFF10ED21}"/>
              </a:ext>
            </a:extLst>
          </p:cNvPr>
          <p:cNvSpPr>
            <a:spLocks noGrp="1"/>
          </p:cNvSpPr>
          <p:nvPr>
            <p:ph type="title"/>
          </p:nvPr>
        </p:nvSpPr>
        <p:spPr/>
        <p:txBody>
          <a:bodyPr>
            <a:normAutofit fontScale="90000"/>
          </a:bodyPr>
          <a:lstStyle/>
          <a:p>
            <a:r>
              <a:rPr kumimoji="1" lang="zh-CN" altLang="en-US" dirty="0"/>
              <a:t>三者有很多相辅相成的效果</a:t>
            </a:r>
          </a:p>
        </p:txBody>
      </p:sp>
      <p:sp>
        <p:nvSpPr>
          <p:cNvPr id="3" name="文本占位符 2">
            <a:extLst>
              <a:ext uri="{FF2B5EF4-FFF2-40B4-BE49-F238E27FC236}">
                <a16:creationId xmlns:a16="http://schemas.microsoft.com/office/drawing/2014/main" id="{63D77778-43D4-4484-D18F-B202A6E4FB51}"/>
              </a:ext>
            </a:extLst>
          </p:cNvPr>
          <p:cNvSpPr>
            <a:spLocks noGrp="1"/>
          </p:cNvSpPr>
          <p:nvPr>
            <p:ph type="body" idx="1"/>
          </p:nvPr>
        </p:nvSpPr>
        <p:spPr>
          <a:xfrm>
            <a:off x="290184" y="1017725"/>
            <a:ext cx="3999900" cy="3416400"/>
          </a:xfrm>
        </p:spPr>
        <p:txBody>
          <a:bodyPr/>
          <a:lstStyle/>
          <a:p>
            <a:r>
              <a:rPr kumimoji="1" lang="zh-CN" altLang="en-US" dirty="0"/>
              <a:t>容器化对微服务化的弹性有很大加持</a:t>
            </a:r>
            <a:endParaRPr kumimoji="1" lang="en-US" altLang="zh-CN" dirty="0"/>
          </a:p>
          <a:p>
            <a:r>
              <a:rPr kumimoji="1" lang="zh-CN" altLang="en-US" dirty="0"/>
              <a:t>微服务化后，虚拟机运行就太重了，容器化刚好能够使其更加轻量</a:t>
            </a:r>
            <a:endParaRPr kumimoji="1" lang="en-US" altLang="zh-CN" dirty="0"/>
          </a:p>
          <a:p>
            <a:endParaRPr kumimoji="1" lang="zh-CN" altLang="en-US" dirty="0"/>
          </a:p>
        </p:txBody>
      </p:sp>
      <p:sp>
        <p:nvSpPr>
          <p:cNvPr id="4" name="文本占位符 3">
            <a:extLst>
              <a:ext uri="{FF2B5EF4-FFF2-40B4-BE49-F238E27FC236}">
                <a16:creationId xmlns:a16="http://schemas.microsoft.com/office/drawing/2014/main" id="{C142B888-708F-9E5A-2A6B-6D4CE2124588}"/>
              </a:ext>
            </a:extLst>
          </p:cNvPr>
          <p:cNvSpPr>
            <a:spLocks noGrp="1"/>
          </p:cNvSpPr>
          <p:nvPr>
            <p:ph type="body" idx="2"/>
          </p:nvPr>
        </p:nvSpPr>
        <p:spPr>
          <a:xfrm>
            <a:off x="4832400" y="1152475"/>
            <a:ext cx="3999900" cy="1284525"/>
          </a:xfrm>
        </p:spPr>
        <p:txBody>
          <a:bodyPr/>
          <a:lstStyle/>
          <a:p>
            <a:r>
              <a:rPr kumimoji="1" lang="zh-CN" altLang="en-US" dirty="0"/>
              <a:t>容器化对 </a:t>
            </a:r>
            <a:r>
              <a:rPr kumimoji="1" lang="en-US" altLang="zh-CN" dirty="0"/>
              <a:t>DevOps</a:t>
            </a:r>
            <a:r>
              <a:rPr kumimoji="1" lang="zh-CN" altLang="en-US" dirty="0"/>
              <a:t> 的发展有很大助力</a:t>
            </a:r>
            <a:endParaRPr kumimoji="1" lang="en-US" altLang="zh-CN" dirty="0"/>
          </a:p>
          <a:p>
            <a:r>
              <a:rPr kumimoji="1" lang="en-US" altLang="zh-CN" dirty="0"/>
              <a:t>DevOps</a:t>
            </a:r>
            <a:r>
              <a:rPr kumimoji="1" lang="zh-CN" altLang="en-US" dirty="0"/>
              <a:t> 的发展也使得容器落地场景更丰富</a:t>
            </a:r>
          </a:p>
        </p:txBody>
      </p:sp>
      <p:sp>
        <p:nvSpPr>
          <p:cNvPr id="5" name="文本占位符 3">
            <a:extLst>
              <a:ext uri="{FF2B5EF4-FFF2-40B4-BE49-F238E27FC236}">
                <a16:creationId xmlns:a16="http://schemas.microsoft.com/office/drawing/2014/main" id="{022163EF-1B63-5BD6-72E4-80EDD38C79CA}"/>
              </a:ext>
            </a:extLst>
          </p:cNvPr>
          <p:cNvSpPr txBox="1">
            <a:spLocks/>
          </p:cNvSpPr>
          <p:nvPr/>
        </p:nvSpPr>
        <p:spPr>
          <a:xfrm>
            <a:off x="4572000" y="2946430"/>
            <a:ext cx="3999900" cy="14864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r>
              <a:rPr kumimoji="1" lang="zh-CN" altLang="en-US" dirty="0"/>
              <a:t>微服务化后组件增多，手动运维难度加大，使得 </a:t>
            </a:r>
            <a:r>
              <a:rPr kumimoji="1" lang="en-US" altLang="zh-CN" dirty="0"/>
              <a:t>DevOps</a:t>
            </a:r>
            <a:r>
              <a:rPr kumimoji="1" lang="zh-CN" altLang="en-US" dirty="0"/>
              <a:t> 需求更加迫切</a:t>
            </a:r>
            <a:endParaRPr kumimoji="1" lang="en-US" altLang="zh-CN" dirty="0"/>
          </a:p>
          <a:p>
            <a:r>
              <a:rPr kumimoji="1" lang="en-US" altLang="zh-CN" dirty="0"/>
              <a:t>DevOps</a:t>
            </a:r>
            <a:r>
              <a:rPr kumimoji="1" lang="zh-CN" altLang="en-US" dirty="0"/>
              <a:t> 也方便了微服务化应用的落地</a:t>
            </a:r>
          </a:p>
        </p:txBody>
      </p:sp>
      <p:pic>
        <p:nvPicPr>
          <p:cNvPr id="8" name="图片 7" descr="手机屏幕的截图&#10;&#10;描述已自动生成">
            <a:extLst>
              <a:ext uri="{FF2B5EF4-FFF2-40B4-BE49-F238E27FC236}">
                <a16:creationId xmlns:a16="http://schemas.microsoft.com/office/drawing/2014/main" id="{B797E354-A367-8F09-A45D-364BBD4894DA}"/>
              </a:ext>
            </a:extLst>
          </p:cNvPr>
          <p:cNvPicPr>
            <a:picLocks noChangeAspect="1"/>
          </p:cNvPicPr>
          <p:nvPr/>
        </p:nvPicPr>
        <p:blipFill>
          <a:blip r:embed="rId3"/>
          <a:stretch>
            <a:fillRect/>
          </a:stretch>
        </p:blipFill>
        <p:spPr>
          <a:xfrm>
            <a:off x="702300" y="1857769"/>
            <a:ext cx="3175668" cy="3149056"/>
          </a:xfrm>
          <a:prstGeom prst="rect">
            <a:avLst/>
          </a:prstGeom>
        </p:spPr>
      </p:pic>
    </p:spTree>
    <p:extLst>
      <p:ext uri="{BB962C8B-B14F-4D97-AF65-F5344CB8AC3E}">
        <p14:creationId xmlns:p14="http://schemas.microsoft.com/office/powerpoint/2010/main" val="1304897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FE802-91C3-CEFB-1413-8571A310EA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D3880A-0DCE-F8F1-603E-1AA40ABD7FBD}"/>
              </a:ext>
            </a:extLst>
          </p:cNvPr>
          <p:cNvSpPr>
            <a:spLocks noGrp="1"/>
          </p:cNvSpPr>
          <p:nvPr>
            <p:ph type="title"/>
          </p:nvPr>
        </p:nvSpPr>
        <p:spPr/>
        <p:txBody>
          <a:bodyPr>
            <a:normAutofit/>
          </a:bodyPr>
          <a:lstStyle/>
          <a:p>
            <a:r>
              <a:rPr kumimoji="1" lang="en-US" altLang="zh-CN" dirty="0">
                <a:solidFill>
                  <a:schemeClr val="tx1"/>
                </a:solidFill>
              </a:rPr>
              <a:t>AI</a:t>
            </a:r>
            <a:r>
              <a:rPr kumimoji="1" lang="zh-CN" altLang="en-US" dirty="0">
                <a:solidFill>
                  <a:schemeClr val="tx1"/>
                </a:solidFill>
              </a:rPr>
              <a:t> 产业</a:t>
            </a:r>
          </a:p>
        </p:txBody>
      </p:sp>
    </p:spTree>
    <p:extLst>
      <p:ext uri="{BB962C8B-B14F-4D97-AF65-F5344CB8AC3E}">
        <p14:creationId xmlns:p14="http://schemas.microsoft.com/office/powerpoint/2010/main" val="515793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5016-AB06-06E0-215A-E321B0A8D3C1}"/>
              </a:ext>
            </a:extLst>
          </p:cNvPr>
          <p:cNvSpPr>
            <a:spLocks noGrp="1"/>
          </p:cNvSpPr>
          <p:nvPr>
            <p:ph type="title"/>
          </p:nvPr>
        </p:nvSpPr>
        <p:spPr/>
        <p:txBody>
          <a:bodyPr>
            <a:normAutofit fontScale="90000"/>
          </a:bodyPr>
          <a:lstStyle/>
          <a:p>
            <a:r>
              <a:rPr kumimoji="1" lang="zh-CN" altLang="en-US" dirty="0"/>
              <a:t>项目工具和开发的建设思路</a:t>
            </a:r>
          </a:p>
        </p:txBody>
      </p:sp>
      <p:sp>
        <p:nvSpPr>
          <p:cNvPr id="3" name="文本占位符 2">
            <a:extLst>
              <a:ext uri="{FF2B5EF4-FFF2-40B4-BE49-F238E27FC236}">
                <a16:creationId xmlns:a16="http://schemas.microsoft.com/office/drawing/2014/main" id="{3AFD82D9-A7FE-B6D8-B189-6E80EC14AFE4}"/>
              </a:ext>
            </a:extLst>
          </p:cNvPr>
          <p:cNvSpPr>
            <a:spLocks noGrp="1"/>
          </p:cNvSpPr>
          <p:nvPr>
            <p:ph type="body" idx="1"/>
          </p:nvPr>
        </p:nvSpPr>
        <p:spPr>
          <a:xfrm>
            <a:off x="311700" y="1139588"/>
            <a:ext cx="3652975" cy="3429287"/>
          </a:xfrm>
        </p:spPr>
        <p:txBody>
          <a:bodyPr/>
          <a:lstStyle/>
          <a:p>
            <a:pPr marL="114300" indent="0">
              <a:buNone/>
            </a:pPr>
            <a:r>
              <a:rPr kumimoji="1" lang="zh-CN" altLang="en-US" dirty="0"/>
              <a:t>阶段</a:t>
            </a:r>
            <a:endParaRPr kumimoji="1" lang="en-US" altLang="zh-CN" dirty="0"/>
          </a:p>
          <a:p>
            <a:pPr>
              <a:buFont typeface="+mj-lt"/>
              <a:buAutoNum type="arabicPeriod"/>
            </a:pPr>
            <a:r>
              <a:rPr kumimoji="1" lang="zh-CN" altLang="en-US" dirty="0"/>
              <a:t>标准化</a:t>
            </a:r>
            <a:endParaRPr kumimoji="1" lang="en-US" altLang="zh-CN" dirty="0"/>
          </a:p>
          <a:p>
            <a:pPr>
              <a:buFont typeface="+mj-lt"/>
              <a:buAutoNum type="arabicPeriod"/>
            </a:pPr>
            <a:r>
              <a:rPr kumimoji="1" lang="zh-CN" altLang="en-US" dirty="0"/>
              <a:t>平台化 </a:t>
            </a:r>
            <a:r>
              <a:rPr kumimoji="1" lang="en-US" altLang="zh-CN" dirty="0"/>
              <a:t>&amp;</a:t>
            </a:r>
            <a:r>
              <a:rPr kumimoji="1" lang="zh-CN" altLang="en-US" dirty="0"/>
              <a:t> 自动化</a:t>
            </a:r>
            <a:endParaRPr kumimoji="1" lang="en-US" altLang="zh-CN" dirty="0"/>
          </a:p>
          <a:p>
            <a:pPr>
              <a:buFont typeface="+mj-lt"/>
              <a:buAutoNum type="arabicPeriod"/>
            </a:pPr>
            <a:r>
              <a:rPr kumimoji="1" lang="zh-CN" altLang="en-US" dirty="0"/>
              <a:t>可视化</a:t>
            </a:r>
            <a:endParaRPr kumimoji="1" lang="en-US" altLang="zh-CN" dirty="0"/>
          </a:p>
          <a:p>
            <a:pPr>
              <a:buFont typeface="+mj-lt"/>
              <a:buAutoNum type="arabicPeriod"/>
            </a:pPr>
            <a:r>
              <a:rPr kumimoji="1" lang="zh-CN" altLang="en-US" dirty="0"/>
              <a:t>智能化</a:t>
            </a:r>
          </a:p>
        </p:txBody>
      </p:sp>
      <p:sp>
        <p:nvSpPr>
          <p:cNvPr id="4" name="文本占位符 2">
            <a:extLst>
              <a:ext uri="{FF2B5EF4-FFF2-40B4-BE49-F238E27FC236}">
                <a16:creationId xmlns:a16="http://schemas.microsoft.com/office/drawing/2014/main" id="{CDD20EB2-9E8C-E4F5-2FC7-C10BB629C554}"/>
              </a:ext>
            </a:extLst>
          </p:cNvPr>
          <p:cNvSpPr txBox="1">
            <a:spLocks/>
          </p:cNvSpPr>
          <p:nvPr/>
        </p:nvSpPr>
        <p:spPr>
          <a:xfrm>
            <a:off x="4265001" y="1087272"/>
            <a:ext cx="3652975" cy="34292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kumimoji="1" lang="zh-CN" altLang="en-US" dirty="0"/>
              <a:t>社区纬度的里程碑</a:t>
            </a:r>
            <a:r>
              <a:rPr kumimoji="1" lang="en-US" altLang="zh-CN" dirty="0"/>
              <a:t>/</a:t>
            </a:r>
            <a:r>
              <a:rPr kumimoji="1" lang="zh-CN" altLang="en-US" dirty="0"/>
              <a:t>例子</a:t>
            </a:r>
            <a:endParaRPr kumimoji="1" lang="en-US" altLang="zh-CN" dirty="0"/>
          </a:p>
          <a:p>
            <a:pPr>
              <a:buFont typeface="+mj-lt"/>
              <a:buAutoNum type="arabicPeriod"/>
            </a:pPr>
            <a:r>
              <a:rPr kumimoji="1" lang="en-US" altLang="zh-CN" dirty="0"/>
              <a:t>Docker</a:t>
            </a:r>
          </a:p>
          <a:p>
            <a:pPr>
              <a:buFont typeface="+mj-lt"/>
              <a:buAutoNum type="arabicPeriod"/>
            </a:pPr>
            <a:r>
              <a:rPr kumimoji="1" lang="en-US" altLang="zh-CN" dirty="0"/>
              <a:t>Kubernetes</a:t>
            </a:r>
          </a:p>
          <a:p>
            <a:pPr>
              <a:buFont typeface="+mj-lt"/>
              <a:buAutoNum type="arabicPeriod"/>
            </a:pPr>
            <a:r>
              <a:rPr kumimoji="1" lang="en-US" altLang="zh-CN" dirty="0"/>
              <a:t>Open</a:t>
            </a:r>
            <a:r>
              <a:rPr kumimoji="1" lang="zh-CN" altLang="en-US" dirty="0"/>
              <a:t> </a:t>
            </a:r>
            <a:r>
              <a:rPr kumimoji="1" lang="en-US" altLang="zh-CN" dirty="0"/>
              <a:t>Telemetry</a:t>
            </a:r>
          </a:p>
          <a:p>
            <a:pPr>
              <a:buFont typeface="+mj-lt"/>
              <a:buAutoNum type="arabicPeriod"/>
            </a:pPr>
            <a:r>
              <a:rPr kumimoji="1" lang="en-US" altLang="zh-CN" dirty="0"/>
              <a:t>LLM</a:t>
            </a:r>
            <a:endParaRPr kumimoji="1" lang="zh-CN" altLang="en-US" dirty="0"/>
          </a:p>
        </p:txBody>
      </p:sp>
    </p:spTree>
    <p:extLst>
      <p:ext uri="{BB962C8B-B14F-4D97-AF65-F5344CB8AC3E}">
        <p14:creationId xmlns:p14="http://schemas.microsoft.com/office/powerpoint/2010/main" val="3390833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tx1"/>
                </a:solidFill>
              </a:rPr>
              <a:t>Cloud</a:t>
            </a:r>
            <a:r>
              <a:rPr lang="zh-CN" altLang="en-US" dirty="0">
                <a:solidFill>
                  <a:schemeClr val="tx1"/>
                </a:solidFill>
              </a:rPr>
              <a:t> </a:t>
            </a:r>
            <a:r>
              <a:rPr lang="en" dirty="0">
                <a:solidFill>
                  <a:schemeClr val="tx1"/>
                </a:solidFill>
              </a:rPr>
              <a:t>Native</a:t>
            </a:r>
            <a:r>
              <a:rPr lang="zh-CN" altLang="en-US" dirty="0">
                <a:solidFill>
                  <a:schemeClr val="tx1"/>
                </a:solidFill>
              </a:rPr>
              <a:t> </a:t>
            </a:r>
            <a:r>
              <a:rPr lang="en-US" altLang="zh-CN" dirty="0">
                <a:solidFill>
                  <a:schemeClr val="tx1"/>
                </a:solidFill>
              </a:rPr>
              <a:t>AI</a:t>
            </a:r>
            <a:r>
              <a:rPr lang="zh-CN" altLang="en-US" dirty="0">
                <a:solidFill>
                  <a:schemeClr val="tx1"/>
                </a:solidFill>
              </a:rPr>
              <a:t> 全景图</a:t>
            </a:r>
            <a:endParaRPr dirty="0">
              <a:solidFill>
                <a:schemeClr val="tx1"/>
              </a:solidFill>
            </a:endParaRPr>
          </a:p>
        </p:txBody>
      </p:sp>
      <p:pic>
        <p:nvPicPr>
          <p:cNvPr id="4" name="图片 3">
            <a:extLst>
              <a:ext uri="{FF2B5EF4-FFF2-40B4-BE49-F238E27FC236}">
                <a16:creationId xmlns:a16="http://schemas.microsoft.com/office/drawing/2014/main" id="{2E06F1E8-6ED2-9DA4-FACD-3D201AEE4C3E}"/>
              </a:ext>
            </a:extLst>
          </p:cNvPr>
          <p:cNvPicPr>
            <a:picLocks noChangeAspect="1"/>
          </p:cNvPicPr>
          <p:nvPr/>
        </p:nvPicPr>
        <p:blipFill>
          <a:blip r:embed="rId3"/>
          <a:stretch>
            <a:fillRect/>
          </a:stretch>
        </p:blipFill>
        <p:spPr>
          <a:xfrm>
            <a:off x="398720" y="1016396"/>
            <a:ext cx="8598887" cy="3768255"/>
          </a:xfrm>
          <a:prstGeom prst="rect">
            <a:avLst/>
          </a:prstGeom>
        </p:spPr>
      </p:pic>
    </p:spTree>
    <p:extLst>
      <p:ext uri="{BB962C8B-B14F-4D97-AF65-F5344CB8AC3E}">
        <p14:creationId xmlns:p14="http://schemas.microsoft.com/office/powerpoint/2010/main" val="4139237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231EE-54EB-4E8F-2E6C-339B5ADC5FB1}"/>
              </a:ext>
            </a:extLst>
          </p:cNvPr>
          <p:cNvSpPr>
            <a:spLocks noGrp="1"/>
          </p:cNvSpPr>
          <p:nvPr>
            <p:ph type="title"/>
          </p:nvPr>
        </p:nvSpPr>
        <p:spPr/>
        <p:txBody>
          <a:bodyPr>
            <a:normAutofit fontScale="90000"/>
          </a:bodyPr>
          <a:lstStyle/>
          <a:p>
            <a:r>
              <a:rPr lang="en" altLang="zh-CN" b="1" i="0" dirty="0">
                <a:solidFill>
                  <a:srgbClr val="1F2328"/>
                </a:solidFill>
                <a:effectLst/>
                <a:latin typeface="+mj-lt"/>
              </a:rPr>
              <a:t>Awesome-</a:t>
            </a:r>
            <a:r>
              <a:rPr lang="en" altLang="zh-CN" b="1" i="0" dirty="0" err="1">
                <a:solidFill>
                  <a:srgbClr val="1F2328"/>
                </a:solidFill>
                <a:effectLst/>
                <a:latin typeface="+mj-lt"/>
              </a:rPr>
              <a:t>LLMOps</a:t>
            </a:r>
            <a:endParaRPr kumimoji="1" lang="zh-CN" altLang="en-US" dirty="0">
              <a:latin typeface="+mj-lt"/>
            </a:endParaRPr>
          </a:p>
        </p:txBody>
      </p:sp>
      <p:sp>
        <p:nvSpPr>
          <p:cNvPr id="3" name="文本占位符 2">
            <a:extLst>
              <a:ext uri="{FF2B5EF4-FFF2-40B4-BE49-F238E27FC236}">
                <a16:creationId xmlns:a16="http://schemas.microsoft.com/office/drawing/2014/main" id="{1085FAF3-F1B7-0522-E406-9EA51A9662CE}"/>
              </a:ext>
            </a:extLst>
          </p:cNvPr>
          <p:cNvSpPr>
            <a:spLocks noGrp="1"/>
          </p:cNvSpPr>
          <p:nvPr>
            <p:ph type="body" idx="1"/>
          </p:nvPr>
        </p:nvSpPr>
        <p:spPr/>
        <p:txBody>
          <a:bodyPr>
            <a:normAutofit lnSpcReduction="10000"/>
          </a:bodyPr>
          <a:lstStyle/>
          <a:p>
            <a:pPr algn="l">
              <a:buFont typeface="Arial" panose="020B0604020202020204" pitchFamily="34" charset="0"/>
              <a:buChar char="•"/>
            </a:pPr>
            <a:r>
              <a:rPr lang="en" altLang="zh-CN" b="0" i="0" u="none" strike="noStrike" dirty="0">
                <a:solidFill>
                  <a:srgbClr val="1F2328"/>
                </a:solidFill>
                <a:effectLst/>
                <a:latin typeface="+mn-lt"/>
                <a:hlinkClick r:id="rId3"/>
              </a:rPr>
              <a:t>LLMOps</a:t>
            </a:r>
            <a:endParaRPr lang="en" altLang="zh-CN" b="0" i="0" dirty="0">
              <a:solidFill>
                <a:srgbClr val="1F2328"/>
              </a:solidFill>
              <a:effectLst/>
              <a:latin typeface="+mn-lt"/>
            </a:endParaRPr>
          </a:p>
          <a:p>
            <a:pPr algn="l">
              <a:buFont typeface="Arial" panose="020B0604020202020204" pitchFamily="34" charset="0"/>
              <a:buChar char="•"/>
            </a:pPr>
            <a:r>
              <a:rPr lang="en" altLang="zh-CN" b="0" i="0" u="none" strike="noStrike" dirty="0">
                <a:solidFill>
                  <a:srgbClr val="1F2328"/>
                </a:solidFill>
                <a:effectLst/>
                <a:latin typeface="+mn-lt"/>
                <a:hlinkClick r:id="rId4"/>
              </a:rPr>
              <a:t>MLOps</a:t>
            </a:r>
            <a:endParaRPr lang="en" altLang="zh-CN" b="0" i="0" dirty="0">
              <a:solidFill>
                <a:srgbClr val="1F2328"/>
              </a:solidFill>
              <a:effectLst/>
              <a:latin typeface="+mn-lt"/>
            </a:endParaRPr>
          </a:p>
          <a:p>
            <a:pPr algn="l">
              <a:buFont typeface="Arial" panose="020B0604020202020204" pitchFamily="34" charset="0"/>
              <a:buChar char="•"/>
            </a:pPr>
            <a:r>
              <a:rPr lang="en" altLang="zh-CN" b="0" i="0" u="none" strike="noStrike" dirty="0">
                <a:solidFill>
                  <a:srgbClr val="1F2328"/>
                </a:solidFill>
                <a:effectLst/>
                <a:latin typeface="+mn-lt"/>
                <a:hlinkClick r:id="rId5"/>
              </a:rPr>
              <a:t>Inference</a:t>
            </a:r>
            <a:endParaRPr lang="en" altLang="zh-CN" b="0" i="0" dirty="0">
              <a:solidFill>
                <a:srgbClr val="1F2328"/>
              </a:solidFill>
              <a:effectLst/>
              <a:latin typeface="+mn-lt"/>
            </a:endParaRPr>
          </a:p>
          <a:p>
            <a:pPr algn="l">
              <a:buFont typeface="Arial" panose="020B0604020202020204" pitchFamily="34" charset="0"/>
              <a:buChar char="•"/>
            </a:pPr>
            <a:r>
              <a:rPr lang="en" altLang="zh-CN" b="0" i="0" u="sng" dirty="0">
                <a:solidFill>
                  <a:srgbClr val="1F2328"/>
                </a:solidFill>
                <a:effectLst/>
                <a:latin typeface="+mn-lt"/>
                <a:hlinkClick r:id="rId6"/>
              </a:rPr>
              <a:t>Training</a:t>
            </a:r>
            <a:endParaRPr lang="en" altLang="zh-CN" b="0" i="0" dirty="0">
              <a:solidFill>
                <a:srgbClr val="1F2328"/>
              </a:solidFill>
              <a:effectLst/>
              <a:latin typeface="+mn-lt"/>
            </a:endParaRPr>
          </a:p>
          <a:p>
            <a:pPr algn="l">
              <a:buFont typeface="Arial" panose="020B0604020202020204" pitchFamily="34" charset="0"/>
              <a:buChar char="•"/>
            </a:pPr>
            <a:r>
              <a:rPr lang="en" altLang="zh-CN" b="0" i="0" u="none" strike="noStrike" dirty="0">
                <a:solidFill>
                  <a:srgbClr val="1F2328"/>
                </a:solidFill>
                <a:effectLst/>
                <a:latin typeface="+mn-lt"/>
                <a:hlinkClick r:id="rId7"/>
              </a:rPr>
              <a:t>FineTune</a:t>
            </a:r>
            <a:endParaRPr lang="en" altLang="zh-CN" b="0" i="0" dirty="0">
              <a:solidFill>
                <a:srgbClr val="1F2328"/>
              </a:solidFill>
              <a:effectLst/>
              <a:latin typeface="+mn-lt"/>
            </a:endParaRPr>
          </a:p>
          <a:p>
            <a:pPr algn="l">
              <a:buFont typeface="Arial" panose="020B0604020202020204" pitchFamily="34" charset="0"/>
              <a:buChar char="•"/>
            </a:pPr>
            <a:r>
              <a:rPr lang="en" altLang="zh-CN" b="0" i="0" u="none" strike="noStrike" dirty="0">
                <a:solidFill>
                  <a:srgbClr val="1F2328"/>
                </a:solidFill>
                <a:effectLst/>
                <a:latin typeface="+mn-lt"/>
                <a:hlinkClick r:id="rId8"/>
              </a:rPr>
              <a:t>Agent</a:t>
            </a:r>
            <a:endParaRPr lang="en" altLang="zh-CN" b="0" i="0" dirty="0">
              <a:solidFill>
                <a:srgbClr val="1F2328"/>
              </a:solidFill>
              <a:effectLst/>
              <a:latin typeface="+mn-lt"/>
            </a:endParaRPr>
          </a:p>
          <a:p>
            <a:pPr algn="l">
              <a:buFont typeface="Arial" panose="020B0604020202020204" pitchFamily="34" charset="0"/>
              <a:buChar char="•"/>
            </a:pPr>
            <a:r>
              <a:rPr lang="en" altLang="zh-CN" b="0" i="0" u="none" strike="noStrike" dirty="0">
                <a:solidFill>
                  <a:srgbClr val="1F2328"/>
                </a:solidFill>
                <a:effectLst/>
                <a:latin typeface="+mn-lt"/>
                <a:hlinkClick r:id="rId9"/>
              </a:rPr>
              <a:t>Evaluation</a:t>
            </a:r>
            <a:endParaRPr lang="en" altLang="zh-CN" b="0" i="0" dirty="0">
              <a:solidFill>
                <a:srgbClr val="1F2328"/>
              </a:solidFill>
              <a:effectLst/>
              <a:latin typeface="+mn-lt"/>
            </a:endParaRPr>
          </a:p>
          <a:p>
            <a:pPr algn="l">
              <a:buFont typeface="Arial" panose="020B0604020202020204" pitchFamily="34" charset="0"/>
              <a:buChar char="•"/>
            </a:pPr>
            <a:r>
              <a:rPr lang="en" altLang="zh-CN" b="0" i="0" u="none" strike="noStrike" dirty="0">
                <a:solidFill>
                  <a:srgbClr val="1F2328"/>
                </a:solidFill>
                <a:effectLst/>
                <a:latin typeface="+mn-lt"/>
                <a:hlinkClick r:id="rId10"/>
              </a:rPr>
              <a:t>DB Store</a:t>
            </a:r>
            <a:endParaRPr lang="en" altLang="zh-CN" b="0" i="0" dirty="0">
              <a:solidFill>
                <a:srgbClr val="1F2328"/>
              </a:solidFill>
              <a:effectLst/>
              <a:latin typeface="+mn-lt"/>
            </a:endParaRPr>
          </a:p>
          <a:p>
            <a:pPr algn="l">
              <a:buFont typeface="Arial" panose="020B0604020202020204" pitchFamily="34" charset="0"/>
              <a:buChar char="•"/>
            </a:pPr>
            <a:r>
              <a:rPr lang="en" altLang="zh-CN" b="0" i="0" u="none" strike="noStrike" dirty="0">
                <a:solidFill>
                  <a:srgbClr val="1F2328"/>
                </a:solidFill>
                <a:effectLst/>
                <a:latin typeface="+mn-lt"/>
                <a:hlinkClick r:id="rId11"/>
              </a:rPr>
              <a:t>Observation</a:t>
            </a:r>
            <a:endParaRPr lang="en" altLang="zh-CN" b="0" i="0" dirty="0">
              <a:solidFill>
                <a:srgbClr val="1F2328"/>
              </a:solidFill>
              <a:effectLst/>
              <a:latin typeface="+mn-lt"/>
            </a:endParaRPr>
          </a:p>
          <a:p>
            <a:pPr algn="l">
              <a:buFont typeface="Arial" panose="020B0604020202020204" pitchFamily="34" charset="0"/>
              <a:buChar char="•"/>
            </a:pPr>
            <a:r>
              <a:rPr lang="en" altLang="zh-CN" b="0" i="0" u="none" strike="noStrike" dirty="0">
                <a:solidFill>
                  <a:srgbClr val="1F2328"/>
                </a:solidFill>
                <a:effectLst/>
                <a:latin typeface="+mn-lt"/>
                <a:hlinkClick r:id="rId12"/>
              </a:rPr>
              <a:t>Alignment</a:t>
            </a:r>
            <a:endParaRPr lang="en" altLang="zh-CN" b="0" i="0" dirty="0">
              <a:solidFill>
                <a:srgbClr val="1F2328"/>
              </a:solidFill>
              <a:effectLst/>
              <a:latin typeface="+mn-lt"/>
            </a:endParaRPr>
          </a:p>
          <a:p>
            <a:pPr algn="l">
              <a:buFont typeface="Arial" panose="020B0604020202020204" pitchFamily="34" charset="0"/>
              <a:buChar char="•"/>
            </a:pPr>
            <a:r>
              <a:rPr lang="en" altLang="zh-CN" b="0" i="0" u="none" strike="noStrike" dirty="0">
                <a:solidFill>
                  <a:srgbClr val="1F2328"/>
                </a:solidFill>
                <a:effectLst/>
                <a:latin typeface="+mn-lt"/>
                <a:hlinkClick r:id="rId13"/>
              </a:rPr>
              <a:t>Outputs</a:t>
            </a:r>
            <a:endParaRPr lang="en" altLang="zh-CN" b="0" i="0" dirty="0">
              <a:solidFill>
                <a:srgbClr val="1F2328"/>
              </a:solidFill>
              <a:effectLst/>
              <a:latin typeface="+mn-lt"/>
            </a:endParaRPr>
          </a:p>
        </p:txBody>
      </p:sp>
      <p:pic>
        <p:nvPicPr>
          <p:cNvPr id="5" name="图形 4">
            <a:extLst>
              <a:ext uri="{FF2B5EF4-FFF2-40B4-BE49-F238E27FC236}">
                <a16:creationId xmlns:a16="http://schemas.microsoft.com/office/drawing/2014/main" id="{60F7043A-08C8-84EF-72E8-5327601D9B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29212" y="1565193"/>
            <a:ext cx="1834816" cy="917409"/>
          </a:xfrm>
          <a:prstGeom prst="rect">
            <a:avLst/>
          </a:prstGeom>
        </p:spPr>
      </p:pic>
      <p:pic>
        <p:nvPicPr>
          <p:cNvPr id="7" name="图形 6">
            <a:extLst>
              <a:ext uri="{FF2B5EF4-FFF2-40B4-BE49-F238E27FC236}">
                <a16:creationId xmlns:a16="http://schemas.microsoft.com/office/drawing/2014/main" id="{79A72160-46C6-2353-5203-18EFF9BC9C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34180" y="167067"/>
            <a:ext cx="1608185" cy="1608185"/>
          </a:xfrm>
          <a:prstGeom prst="rect">
            <a:avLst/>
          </a:prstGeom>
        </p:spPr>
      </p:pic>
      <p:pic>
        <p:nvPicPr>
          <p:cNvPr id="9" name="图形 8">
            <a:extLst>
              <a:ext uri="{FF2B5EF4-FFF2-40B4-BE49-F238E27FC236}">
                <a16:creationId xmlns:a16="http://schemas.microsoft.com/office/drawing/2014/main" id="{4A65C256-FE48-A2E9-DA50-419BCB1B282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41784" y="3170364"/>
            <a:ext cx="1528111" cy="1528111"/>
          </a:xfrm>
          <a:prstGeom prst="rect">
            <a:avLst/>
          </a:prstGeom>
        </p:spPr>
      </p:pic>
      <p:pic>
        <p:nvPicPr>
          <p:cNvPr id="11" name="图形 10">
            <a:extLst>
              <a:ext uri="{FF2B5EF4-FFF2-40B4-BE49-F238E27FC236}">
                <a16:creationId xmlns:a16="http://schemas.microsoft.com/office/drawing/2014/main" id="{2BBE17D4-0261-66D9-625C-1844E31BD62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52348" y="85182"/>
            <a:ext cx="1528111" cy="1528111"/>
          </a:xfrm>
          <a:prstGeom prst="rect">
            <a:avLst/>
          </a:prstGeom>
        </p:spPr>
      </p:pic>
      <p:pic>
        <p:nvPicPr>
          <p:cNvPr id="13" name="图形 12">
            <a:extLst>
              <a:ext uri="{FF2B5EF4-FFF2-40B4-BE49-F238E27FC236}">
                <a16:creationId xmlns:a16="http://schemas.microsoft.com/office/drawing/2014/main" id="{BA162455-8E92-2C96-AF47-1BD3FB9EC35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93016" y="1906398"/>
            <a:ext cx="1224618" cy="1184685"/>
          </a:xfrm>
          <a:prstGeom prst="rect">
            <a:avLst/>
          </a:prstGeom>
        </p:spPr>
      </p:pic>
      <p:pic>
        <p:nvPicPr>
          <p:cNvPr id="15" name="图形 14">
            <a:extLst>
              <a:ext uri="{FF2B5EF4-FFF2-40B4-BE49-F238E27FC236}">
                <a16:creationId xmlns:a16="http://schemas.microsoft.com/office/drawing/2014/main" id="{59ACC8E8-9FC4-EA2A-9277-8E588FA4DC1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37181" y="2795480"/>
            <a:ext cx="3529916" cy="579842"/>
          </a:xfrm>
          <a:prstGeom prst="rect">
            <a:avLst/>
          </a:prstGeom>
        </p:spPr>
      </p:pic>
      <p:pic>
        <p:nvPicPr>
          <p:cNvPr id="17" name="图形 16">
            <a:extLst>
              <a:ext uri="{FF2B5EF4-FFF2-40B4-BE49-F238E27FC236}">
                <a16:creationId xmlns:a16="http://schemas.microsoft.com/office/drawing/2014/main" id="{B625367F-4577-6E5E-03D9-8E3E242A1DE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11868" y="3059369"/>
            <a:ext cx="2210735" cy="2210735"/>
          </a:xfrm>
          <a:prstGeom prst="rect">
            <a:avLst/>
          </a:prstGeom>
        </p:spPr>
      </p:pic>
      <p:sp>
        <p:nvSpPr>
          <p:cNvPr id="18" name="文本框 17">
            <a:extLst>
              <a:ext uri="{FF2B5EF4-FFF2-40B4-BE49-F238E27FC236}">
                <a16:creationId xmlns:a16="http://schemas.microsoft.com/office/drawing/2014/main" id="{5CF95338-ABC6-38B3-C38D-DD801B1B9D98}"/>
              </a:ext>
            </a:extLst>
          </p:cNvPr>
          <p:cNvSpPr txBox="1"/>
          <p:nvPr/>
        </p:nvSpPr>
        <p:spPr>
          <a:xfrm>
            <a:off x="409074" y="4765601"/>
            <a:ext cx="3776996" cy="307777"/>
          </a:xfrm>
          <a:prstGeom prst="rect">
            <a:avLst/>
          </a:prstGeom>
          <a:noFill/>
        </p:spPr>
        <p:txBody>
          <a:bodyPr wrap="none" rtlCol="0">
            <a:spAutoFit/>
          </a:bodyPr>
          <a:lstStyle/>
          <a:p>
            <a:r>
              <a:rPr kumimoji="1" lang="en" altLang="zh-CN" dirty="0">
                <a:hlinkClick r:id="rId28"/>
              </a:rPr>
              <a:t>https://github.com/InftyAI/Awesome-LLMOps</a:t>
            </a:r>
            <a:r>
              <a:rPr kumimoji="1" lang="en-US" altLang="zh-CN" dirty="0"/>
              <a:t> </a:t>
            </a:r>
            <a:endParaRPr kumimoji="1" lang="zh-CN" altLang="en-US" dirty="0"/>
          </a:p>
        </p:txBody>
      </p:sp>
    </p:spTree>
    <p:extLst>
      <p:ext uri="{BB962C8B-B14F-4D97-AF65-F5344CB8AC3E}">
        <p14:creationId xmlns:p14="http://schemas.microsoft.com/office/powerpoint/2010/main" val="1406273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9"/>
          <p:cNvPicPr preferRelativeResize="0"/>
          <p:nvPr/>
        </p:nvPicPr>
        <p:blipFill rotWithShape="1">
          <a:blip r:embed="rId3">
            <a:alphaModFix/>
          </a:blip>
          <a:srcRect/>
          <a:stretch/>
        </p:blipFill>
        <p:spPr>
          <a:xfrm>
            <a:off x="691816" y="492553"/>
            <a:ext cx="6951246" cy="2431121"/>
          </a:xfrm>
          <a:prstGeom prst="rect">
            <a:avLst/>
          </a:prstGeom>
          <a:noFill/>
          <a:ln>
            <a:noFill/>
          </a:ln>
        </p:spPr>
      </p:pic>
      <p:sp>
        <p:nvSpPr>
          <p:cNvPr id="208" name="Google Shape;208;p39"/>
          <p:cNvSpPr txBox="1"/>
          <p:nvPr/>
        </p:nvSpPr>
        <p:spPr>
          <a:xfrm>
            <a:off x="691816" y="3040329"/>
            <a:ext cx="2250000" cy="1487400"/>
          </a:xfrm>
          <a:prstGeom prst="rect">
            <a:avLst/>
          </a:prstGeom>
          <a:noFill/>
          <a:ln>
            <a:noFill/>
          </a:ln>
        </p:spPr>
        <p:txBody>
          <a:bodyPr spcFirstLastPara="1" wrap="square" lIns="68575" tIns="68575" rIns="68575" bIns="68575" anchor="t" anchorCtr="0">
            <a:spAutoFit/>
          </a:bodyPr>
          <a:lstStyle/>
          <a:p>
            <a:pPr marL="0" marR="0" lvl="0" indent="0" algn="l" rtl="0">
              <a:lnSpc>
                <a:spcPct val="125000"/>
              </a:lnSpc>
              <a:spcBef>
                <a:spcPts val="1400"/>
              </a:spcBef>
              <a:spcAft>
                <a:spcPts val="0"/>
              </a:spcAft>
              <a:buClr>
                <a:schemeClr val="lt1"/>
              </a:buClr>
              <a:buSzPts val="1200"/>
              <a:buFont typeface="Arial"/>
              <a:buNone/>
            </a:pPr>
            <a:r>
              <a:rPr lang="en" sz="1200" b="1">
                <a:solidFill>
                  <a:schemeClr val="lt1"/>
                </a:solidFill>
                <a:latin typeface="Arial"/>
                <a:ea typeface="Arial"/>
                <a:cs typeface="Arial"/>
                <a:sym typeface="Arial"/>
              </a:rPr>
              <a:t>分享（Sharing）</a:t>
            </a:r>
            <a:endParaRPr sz="1200" b="1">
              <a:solidFill>
                <a:schemeClr val="lt1"/>
              </a:solidFill>
              <a:latin typeface="Arial"/>
              <a:ea typeface="Arial"/>
              <a:cs typeface="Arial"/>
              <a:sym typeface="Arial"/>
            </a:endParaRPr>
          </a:p>
          <a:p>
            <a:pPr marL="0" marR="0" lvl="0" indent="0" algn="l" rtl="0">
              <a:lnSpc>
                <a:spcPct val="125000"/>
              </a:lnSpc>
              <a:spcBef>
                <a:spcPts val="1400"/>
              </a:spcBef>
              <a:spcAft>
                <a:spcPts val="0"/>
              </a:spcAft>
              <a:buClr>
                <a:schemeClr val="lt1"/>
              </a:buClr>
              <a:buSzPts val="1200"/>
              <a:buFont typeface="Arial"/>
              <a:buNone/>
            </a:pPr>
            <a:r>
              <a:rPr lang="en" sz="1200" b="1">
                <a:solidFill>
                  <a:schemeClr val="lt1"/>
                </a:solidFill>
                <a:latin typeface="Arial"/>
                <a:ea typeface="Arial"/>
                <a:cs typeface="Arial"/>
                <a:sym typeface="Arial"/>
              </a:rPr>
              <a:t>开放（openness）</a:t>
            </a:r>
            <a:endParaRPr sz="800">
              <a:solidFill>
                <a:schemeClr val="lt1"/>
              </a:solidFill>
              <a:latin typeface="Arial"/>
              <a:ea typeface="Arial"/>
              <a:cs typeface="Arial"/>
              <a:sym typeface="Arial"/>
            </a:endParaRPr>
          </a:p>
          <a:p>
            <a:pPr marL="0" marR="0" lvl="0" indent="0" algn="l" rtl="0">
              <a:lnSpc>
                <a:spcPct val="125000"/>
              </a:lnSpc>
              <a:spcBef>
                <a:spcPts val="1400"/>
              </a:spcBef>
              <a:spcAft>
                <a:spcPts val="900"/>
              </a:spcAft>
              <a:buClr>
                <a:schemeClr val="lt1"/>
              </a:buClr>
              <a:buSzPts val="1200"/>
              <a:buFont typeface="Arial"/>
              <a:buNone/>
            </a:pPr>
            <a:r>
              <a:rPr lang="en" sz="1200" b="1">
                <a:solidFill>
                  <a:schemeClr val="lt1"/>
                </a:solidFill>
                <a:latin typeface="Arial"/>
                <a:ea typeface="Arial"/>
                <a:cs typeface="Arial"/>
                <a:sym typeface="Arial"/>
              </a:rPr>
              <a:t>平等（Equality）</a:t>
            </a:r>
            <a:endParaRPr sz="800">
              <a:solidFill>
                <a:schemeClr val="lt1"/>
              </a:solidFill>
              <a:latin typeface="Arial"/>
              <a:ea typeface="Arial"/>
              <a:cs typeface="Arial"/>
              <a:sym typeface="Arial"/>
            </a:endParaRPr>
          </a:p>
        </p:txBody>
      </p:sp>
      <p:sp>
        <p:nvSpPr>
          <p:cNvPr id="209" name="Google Shape;209;p39"/>
          <p:cNvSpPr txBox="1"/>
          <p:nvPr/>
        </p:nvSpPr>
        <p:spPr>
          <a:xfrm>
            <a:off x="5044145" y="4181507"/>
            <a:ext cx="2662200" cy="3462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Clr>
                <a:schemeClr val="lt1"/>
              </a:buClr>
              <a:buSzPts val="1400"/>
              <a:buFont typeface="Arial"/>
              <a:buNone/>
            </a:pPr>
            <a:r>
              <a:rPr lang="en" sz="1400">
                <a:solidFill>
                  <a:schemeClr val="lt1"/>
                </a:solidFill>
                <a:latin typeface="Arial"/>
                <a:ea typeface="Arial"/>
                <a:cs typeface="Arial"/>
                <a:sym typeface="Arial"/>
              </a:rPr>
              <a:t>开源宣言（图片来源：开源社）</a:t>
            </a:r>
            <a:endParaRPr sz="1400">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5"/>
          <p:cNvSpPr txBox="1">
            <a:spLocks noGrp="1"/>
          </p:cNvSpPr>
          <p:nvPr>
            <p:ph type="title"/>
          </p:nvPr>
        </p:nvSpPr>
        <p:spPr>
          <a:xfrm>
            <a:off x="4080944" y="1917103"/>
            <a:ext cx="4457000" cy="967800"/>
          </a:xfrm>
          <a:prstGeom prst="rect">
            <a:avLst/>
          </a:prstGeom>
          <a:noFill/>
          <a:ln>
            <a:noFill/>
          </a:ln>
        </p:spPr>
        <p:txBody>
          <a:bodyPr spcFirstLastPara="1" wrap="square" lIns="68575" tIns="34275" rIns="68575" bIns="34275" anchor="b" anchorCtr="0">
            <a:noAutofit/>
          </a:bodyPr>
          <a:lstStyle/>
          <a:p>
            <a:pPr marL="0" marR="0" lvl="0" indent="0" algn="l" rtl="0">
              <a:lnSpc>
                <a:spcPct val="75000"/>
              </a:lnSpc>
              <a:spcBef>
                <a:spcPts val="0"/>
              </a:spcBef>
              <a:spcAft>
                <a:spcPts val="0"/>
              </a:spcAft>
              <a:buNone/>
            </a:pPr>
            <a:r>
              <a:rPr lang="zh-CN" altLang="en-US" sz="2800" b="1" dirty="0">
                <a:solidFill>
                  <a:schemeClr val="lt1"/>
                </a:solidFill>
              </a:rPr>
              <a:t>开源项目开发最佳实践？</a:t>
            </a:r>
          </a:p>
        </p:txBody>
      </p:sp>
      <p:sp>
        <p:nvSpPr>
          <p:cNvPr id="313" name="Google Shape;313;p55"/>
          <p:cNvSpPr txBox="1"/>
          <p:nvPr/>
        </p:nvSpPr>
        <p:spPr>
          <a:xfrm>
            <a:off x="3868293" y="1489404"/>
            <a:ext cx="1036500" cy="623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600" b="1" dirty="0">
                <a:solidFill>
                  <a:schemeClr val="lt1"/>
                </a:solidFill>
                <a:latin typeface="Arial"/>
                <a:ea typeface="Arial"/>
                <a:cs typeface="Arial"/>
                <a:sym typeface="Arial"/>
              </a:rPr>
              <a:t>Part</a:t>
            </a:r>
            <a:endParaRPr sz="3600" b="1" dirty="0">
              <a:latin typeface="Arial"/>
              <a:ea typeface="Arial"/>
              <a:cs typeface="Arial"/>
              <a:sym typeface="Arial"/>
            </a:endParaRPr>
          </a:p>
        </p:txBody>
      </p:sp>
      <p:sp>
        <p:nvSpPr>
          <p:cNvPr id="314" name="Google Shape;314;p55"/>
          <p:cNvSpPr/>
          <p:nvPr/>
        </p:nvSpPr>
        <p:spPr>
          <a:xfrm>
            <a:off x="4904793" y="1493456"/>
            <a:ext cx="653100" cy="623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3600" b="1" dirty="0">
                <a:solidFill>
                  <a:schemeClr val="accent1"/>
                </a:solidFill>
                <a:latin typeface="Arial"/>
                <a:ea typeface="Arial"/>
                <a:cs typeface="Arial"/>
                <a:sym typeface="Arial"/>
              </a:rPr>
              <a:t>02</a:t>
            </a:r>
            <a:endParaRPr sz="3600" b="1" dirty="0">
              <a:solidFill>
                <a:schemeClr val="accent1"/>
              </a:solidFill>
              <a:latin typeface="Arial"/>
              <a:ea typeface="Arial"/>
              <a:cs typeface="Arial"/>
              <a:sym typeface="Arial"/>
            </a:endParaRPr>
          </a:p>
        </p:txBody>
      </p:sp>
      <p:sp>
        <p:nvSpPr>
          <p:cNvPr id="315" name="Google Shape;315;p55"/>
          <p:cNvSpPr txBox="1">
            <a:spLocks noGrp="1"/>
          </p:cNvSpPr>
          <p:nvPr>
            <p:ph type="body" idx="1"/>
          </p:nvPr>
        </p:nvSpPr>
        <p:spPr>
          <a:xfrm>
            <a:off x="4172384" y="3001052"/>
            <a:ext cx="4048500" cy="378900"/>
          </a:xfrm>
          <a:prstGeom prst="rect">
            <a:avLst/>
          </a:prstGeom>
          <a:no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Clr>
                <a:schemeClr val="lt1"/>
              </a:buClr>
              <a:buSzPts val="1200"/>
              <a:buNone/>
            </a:pPr>
            <a:r>
              <a:rPr lang="en-US" altLang="zh-CN" dirty="0"/>
              <a:t>Open</a:t>
            </a:r>
            <a:r>
              <a:rPr lang="zh-CN" altLang="en-US" dirty="0"/>
              <a:t> </a:t>
            </a:r>
            <a:r>
              <a:rPr lang="en-US" altLang="zh-CN" dirty="0"/>
              <a:t>source</a:t>
            </a:r>
            <a:r>
              <a:rPr lang="zh-CN" altLang="en-US" dirty="0"/>
              <a:t> </a:t>
            </a:r>
            <a:r>
              <a:rPr lang="en-US" altLang="zh-CN" dirty="0"/>
              <a:t>development</a:t>
            </a:r>
            <a:r>
              <a:rPr lang="zh-CN" altLang="en-US" dirty="0"/>
              <a:t> </a:t>
            </a:r>
            <a:r>
              <a:rPr lang="en-US" altLang="zh-CN" dirty="0"/>
              <a:t>model</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72A3-805C-03DA-CA4D-A22C9B99D2F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DABF84F-B09A-379B-A671-1E7FCDB16514}"/>
              </a:ext>
            </a:extLst>
          </p:cNvPr>
          <p:cNvSpPr>
            <a:spLocks noGrp="1"/>
          </p:cNvSpPr>
          <p:nvPr>
            <p:ph type="title"/>
          </p:nvPr>
        </p:nvSpPr>
        <p:spPr/>
        <p:txBody>
          <a:bodyPr>
            <a:normAutofit fontScale="90000"/>
          </a:bodyPr>
          <a:lstStyle/>
          <a:p>
            <a:r>
              <a:rPr kumimoji="1" lang="zh-CN" altLang="en-US" dirty="0"/>
              <a:t>开源项目启动要点</a:t>
            </a:r>
          </a:p>
        </p:txBody>
      </p:sp>
      <p:sp>
        <p:nvSpPr>
          <p:cNvPr id="3" name="文本占位符 2">
            <a:extLst>
              <a:ext uri="{FF2B5EF4-FFF2-40B4-BE49-F238E27FC236}">
                <a16:creationId xmlns:a16="http://schemas.microsoft.com/office/drawing/2014/main" id="{D8927D8F-465D-2579-2204-52D0CAD92989}"/>
              </a:ext>
            </a:extLst>
          </p:cNvPr>
          <p:cNvSpPr>
            <a:spLocks noGrp="1"/>
          </p:cNvSpPr>
          <p:nvPr>
            <p:ph type="body" idx="1"/>
          </p:nvPr>
        </p:nvSpPr>
        <p:spPr/>
        <p:txBody>
          <a:bodyPr>
            <a:normAutofit/>
          </a:bodyPr>
          <a:lstStyle/>
          <a:p>
            <a:pPr>
              <a:buFont typeface="+mj-lt"/>
              <a:buAutoNum type="arabicPeriod"/>
            </a:pPr>
            <a:r>
              <a:rPr lang="zh-CN" altLang="en-US" b="1" dirty="0"/>
              <a:t>痛点分析</a:t>
            </a:r>
            <a:r>
              <a:rPr lang="zh-CN" altLang="en-US" dirty="0"/>
              <a:t>：</a:t>
            </a:r>
          </a:p>
          <a:p>
            <a:pPr lvl="1"/>
            <a:r>
              <a:rPr lang="zh-CN" altLang="en-US" dirty="0"/>
              <a:t>明确用户问题和需求。</a:t>
            </a:r>
          </a:p>
          <a:p>
            <a:pPr lvl="1"/>
            <a:r>
              <a:rPr lang="zh-CN" altLang="en-US" dirty="0"/>
              <a:t>设计解决方案，确定项目范围（</a:t>
            </a:r>
            <a:r>
              <a:rPr lang="en" altLang="zh-CN" dirty="0"/>
              <a:t>Scope</a:t>
            </a:r>
            <a:r>
              <a:rPr lang="zh-CN" altLang="en" dirty="0"/>
              <a:t>）、</a:t>
            </a:r>
            <a:r>
              <a:rPr lang="zh-CN" altLang="en-US" dirty="0"/>
              <a:t>短期目标和长期路线图（</a:t>
            </a:r>
            <a:r>
              <a:rPr lang="en" altLang="zh-CN" dirty="0"/>
              <a:t>Roadmap</a:t>
            </a:r>
            <a:r>
              <a:rPr lang="zh-CN" altLang="en" dirty="0"/>
              <a:t>）。</a:t>
            </a:r>
            <a:endParaRPr lang="en-US" altLang="zh-CN" dirty="0"/>
          </a:p>
          <a:p>
            <a:pPr lvl="1"/>
            <a:r>
              <a:rPr lang="zh-CN" altLang="en-US" dirty="0"/>
              <a:t>同类产品对比分析（有合适项目可以解决该问题，项目生态完善建议直接参与）</a:t>
            </a:r>
            <a:endParaRPr lang="zh-CN" altLang="en" dirty="0"/>
          </a:p>
          <a:p>
            <a:pPr>
              <a:buFont typeface="+mj-lt"/>
              <a:buAutoNum type="arabicPeriod"/>
            </a:pPr>
            <a:r>
              <a:rPr lang="zh-CN" altLang="en-US" b="1" dirty="0"/>
              <a:t>技术选型</a:t>
            </a:r>
            <a:r>
              <a:rPr lang="zh-CN" altLang="en-US" dirty="0"/>
              <a:t>：</a:t>
            </a:r>
          </a:p>
          <a:p>
            <a:pPr lvl="1"/>
            <a:r>
              <a:rPr lang="zh-CN" altLang="en-US" dirty="0"/>
              <a:t>选择适合的编程语言、框架和</a:t>
            </a:r>
            <a:r>
              <a:rPr lang="en" altLang="zh-CN" dirty="0"/>
              <a:t>CI/CD</a:t>
            </a:r>
            <a:r>
              <a:rPr lang="zh-CN" altLang="en-US" dirty="0"/>
              <a:t>工具。</a:t>
            </a:r>
            <a:endParaRPr lang="en-US" altLang="zh-CN" dirty="0"/>
          </a:p>
          <a:p>
            <a:pPr>
              <a:buFont typeface="+mj-lt"/>
              <a:buAutoNum type="arabicPeriod"/>
            </a:pPr>
            <a:r>
              <a:rPr lang="zh-CN" altLang="en-US" b="1" dirty="0"/>
              <a:t>项目管理</a:t>
            </a:r>
            <a:r>
              <a:rPr lang="zh-CN" altLang="en-US" dirty="0"/>
              <a:t>：</a:t>
            </a:r>
          </a:p>
          <a:p>
            <a:pPr lvl="1"/>
            <a:r>
              <a:rPr lang="zh-CN" altLang="en-US" dirty="0"/>
              <a:t>确定代码托管平台和</a:t>
            </a:r>
            <a:r>
              <a:rPr lang="en" altLang="zh-CN" dirty="0"/>
              <a:t>Issue</a:t>
            </a:r>
            <a:r>
              <a:rPr lang="zh-CN" altLang="en-US" dirty="0"/>
              <a:t>管理。</a:t>
            </a:r>
          </a:p>
          <a:p>
            <a:pPr lvl="1"/>
            <a:r>
              <a:rPr lang="zh-CN" altLang="en-US" dirty="0"/>
              <a:t>选择开源许可证（</a:t>
            </a:r>
            <a:r>
              <a:rPr lang="en" altLang="zh-CN" dirty="0"/>
              <a:t>License</a:t>
            </a:r>
            <a:r>
              <a:rPr lang="zh-CN" altLang="en" dirty="0"/>
              <a:t>）。</a:t>
            </a:r>
          </a:p>
          <a:p>
            <a:pPr lvl="1"/>
            <a:r>
              <a:rPr lang="zh-CN" altLang="en-US" dirty="0"/>
              <a:t>制定行为规范（</a:t>
            </a:r>
            <a:r>
              <a:rPr lang="en" altLang="zh-CN" dirty="0"/>
              <a:t>Code of Conduct</a:t>
            </a:r>
            <a:r>
              <a:rPr lang="zh-CN" altLang="en" dirty="0"/>
              <a:t>）。</a:t>
            </a:r>
          </a:p>
          <a:p>
            <a:pPr lvl="1"/>
            <a:r>
              <a:rPr lang="zh-CN" altLang="en-US" dirty="0"/>
              <a:t>组织例会，使用</a:t>
            </a:r>
            <a:r>
              <a:rPr lang="en" altLang="zh-CN" dirty="0"/>
              <a:t>Slack</a:t>
            </a:r>
            <a:r>
              <a:rPr lang="zh-CN" altLang="en" dirty="0"/>
              <a:t>、</a:t>
            </a:r>
            <a:r>
              <a:rPr lang="en" altLang="zh-CN" dirty="0"/>
              <a:t>Discussion</a:t>
            </a:r>
            <a:r>
              <a:rPr lang="zh-CN" altLang="en" dirty="0"/>
              <a:t>、</a:t>
            </a:r>
            <a:r>
              <a:rPr lang="en" altLang="zh-CN" dirty="0"/>
              <a:t>WeChat</a:t>
            </a:r>
            <a:r>
              <a:rPr lang="zh-CN" altLang="en" dirty="0"/>
              <a:t>、</a:t>
            </a:r>
            <a:r>
              <a:rPr lang="zh-CN" altLang="en-US" dirty="0"/>
              <a:t>飞书等平台进行沟通。</a:t>
            </a:r>
          </a:p>
        </p:txBody>
      </p:sp>
    </p:spTree>
    <p:extLst>
      <p:ext uri="{BB962C8B-B14F-4D97-AF65-F5344CB8AC3E}">
        <p14:creationId xmlns:p14="http://schemas.microsoft.com/office/powerpoint/2010/main" val="430890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5ECD8-E1CD-5B00-6A53-0CB7FA0988E6}"/>
              </a:ext>
            </a:extLst>
          </p:cNvPr>
          <p:cNvSpPr>
            <a:spLocks noGrp="1"/>
          </p:cNvSpPr>
          <p:nvPr>
            <p:ph type="title"/>
          </p:nvPr>
        </p:nvSpPr>
        <p:spPr/>
        <p:txBody>
          <a:bodyPr>
            <a:normAutofit fontScale="90000"/>
          </a:bodyPr>
          <a:lstStyle/>
          <a:p>
            <a:r>
              <a:rPr kumimoji="1" lang="zh-CN" altLang="en-US" dirty="0"/>
              <a:t>开源项目特殊性</a:t>
            </a:r>
          </a:p>
        </p:txBody>
      </p:sp>
      <p:sp>
        <p:nvSpPr>
          <p:cNvPr id="3" name="文本占位符 2">
            <a:extLst>
              <a:ext uri="{FF2B5EF4-FFF2-40B4-BE49-F238E27FC236}">
                <a16:creationId xmlns:a16="http://schemas.microsoft.com/office/drawing/2014/main" id="{6BE6B057-6E6B-D103-87B8-F5EDF150EF35}"/>
              </a:ext>
            </a:extLst>
          </p:cNvPr>
          <p:cNvSpPr>
            <a:spLocks noGrp="1"/>
          </p:cNvSpPr>
          <p:nvPr>
            <p:ph type="body" idx="1"/>
          </p:nvPr>
        </p:nvSpPr>
        <p:spPr/>
        <p:txBody>
          <a:bodyPr>
            <a:normAutofit/>
          </a:bodyPr>
          <a:lstStyle/>
          <a:p>
            <a:pPr marL="139700" indent="0">
              <a:buNone/>
            </a:pPr>
            <a:r>
              <a:rPr lang="zh-CN" altLang="en-US" sz="1600" dirty="0"/>
              <a:t>推动行业发展和生态形成</a:t>
            </a:r>
            <a:endParaRPr lang="en-US" altLang="zh-CN" sz="1600" dirty="0"/>
          </a:p>
          <a:p>
            <a:r>
              <a:rPr lang="zh-CN" altLang="en-US" sz="1600" dirty="0"/>
              <a:t>建立生态</a:t>
            </a:r>
            <a:endParaRPr lang="en-US" altLang="zh-CN" sz="1600" dirty="0"/>
          </a:p>
          <a:p>
            <a:pPr lvl="1"/>
            <a:r>
              <a:rPr lang="zh-CN" altLang="en-US" sz="1400" dirty="0"/>
              <a:t>是否有助于建立生态系统？</a:t>
            </a:r>
            <a:endParaRPr lang="en-US" altLang="zh-CN" sz="1400" dirty="0"/>
          </a:p>
          <a:p>
            <a:pPr lvl="1"/>
            <a:r>
              <a:rPr lang="zh-CN" altLang="en-US" sz="1400" dirty="0"/>
              <a:t>是否易扩展？</a:t>
            </a:r>
            <a:endParaRPr lang="en-US" altLang="zh-CN" sz="1400" dirty="0"/>
          </a:p>
          <a:p>
            <a:pPr lvl="1"/>
            <a:r>
              <a:rPr lang="zh-CN" altLang="en-US" sz="1400" dirty="0"/>
              <a:t>有哪些集成的可能性？</a:t>
            </a:r>
            <a:endParaRPr lang="en-US" altLang="zh-CN" sz="1400" dirty="0"/>
          </a:p>
          <a:p>
            <a:r>
              <a:rPr lang="zh-CN" altLang="en-US" sz="1600" dirty="0"/>
              <a:t>建立标准</a:t>
            </a:r>
            <a:endParaRPr lang="en-US" altLang="zh-CN" sz="1600" dirty="0"/>
          </a:p>
          <a:p>
            <a:pPr lvl="1"/>
            <a:r>
              <a:rPr lang="zh-CN" altLang="en-US" sz="1400" dirty="0"/>
              <a:t>是否符合开源的标准规范？</a:t>
            </a:r>
            <a:endParaRPr lang="en-US" altLang="zh-CN" sz="1400" dirty="0"/>
          </a:p>
          <a:p>
            <a:pPr lvl="1"/>
            <a:r>
              <a:rPr kumimoji="1" lang="zh-CN" altLang="en-US" sz="1400" dirty="0"/>
              <a:t>是否能推动该领域的标准制定？</a:t>
            </a:r>
            <a:endParaRPr kumimoji="1" lang="en-US" altLang="zh-CN" sz="1400" dirty="0"/>
          </a:p>
          <a:p>
            <a:r>
              <a:rPr kumimoji="1" lang="zh-CN" altLang="en-US" sz="1600" dirty="0"/>
              <a:t>是否计划捐赠给基金会？</a:t>
            </a:r>
            <a:endParaRPr kumimoji="1" lang="en-US" altLang="zh-CN" sz="1600" dirty="0"/>
          </a:p>
        </p:txBody>
      </p:sp>
      <p:sp>
        <p:nvSpPr>
          <p:cNvPr id="4" name="文本占位符 3">
            <a:extLst>
              <a:ext uri="{FF2B5EF4-FFF2-40B4-BE49-F238E27FC236}">
                <a16:creationId xmlns:a16="http://schemas.microsoft.com/office/drawing/2014/main" id="{4DE3E93B-28F4-D3F2-35DD-397E86D71B77}"/>
              </a:ext>
            </a:extLst>
          </p:cNvPr>
          <p:cNvSpPr>
            <a:spLocks noGrp="1"/>
          </p:cNvSpPr>
          <p:nvPr>
            <p:ph type="body" idx="2"/>
          </p:nvPr>
        </p:nvSpPr>
        <p:spPr/>
        <p:txBody>
          <a:bodyPr>
            <a:normAutofit/>
          </a:bodyPr>
          <a:lstStyle/>
          <a:p>
            <a:pPr marL="139700" indent="0">
              <a:buNone/>
            </a:pPr>
            <a:r>
              <a:rPr kumimoji="1" lang="zh-CN" altLang="en-US" sz="1600" dirty="0"/>
              <a:t>价值判断和商业预期</a:t>
            </a:r>
            <a:endParaRPr kumimoji="1" lang="en-US" altLang="zh-CN" sz="1600" dirty="0"/>
          </a:p>
          <a:p>
            <a:r>
              <a:rPr kumimoji="1" lang="zh-CN" altLang="en-US" sz="1600" dirty="0"/>
              <a:t>可持续</a:t>
            </a:r>
            <a:endParaRPr kumimoji="1" lang="en-US" altLang="zh-CN" sz="1600" dirty="0"/>
          </a:p>
          <a:p>
            <a:pPr lvl="1"/>
            <a:r>
              <a:rPr lang="zh-CN" altLang="en-US" sz="1400" dirty="0"/>
              <a:t>公司有资源支持项目的长期维护？</a:t>
            </a:r>
            <a:endParaRPr lang="en-US" altLang="zh-CN" sz="1400" dirty="0"/>
          </a:p>
          <a:p>
            <a:r>
              <a:rPr kumimoji="1" lang="zh-CN" altLang="en-US" sz="1600" dirty="0"/>
              <a:t>扩大影响力和用户群体</a:t>
            </a:r>
            <a:endParaRPr kumimoji="1" lang="en-US" altLang="zh-CN" sz="1600" dirty="0"/>
          </a:p>
          <a:p>
            <a:pPr lvl="1"/>
            <a:r>
              <a:rPr kumimoji="1" lang="zh-CN" altLang="en-US" sz="1400" dirty="0"/>
              <a:t>是否有助于扩大公司技术影响力？</a:t>
            </a:r>
            <a:endParaRPr kumimoji="1" lang="en-US" altLang="zh-CN" sz="1400" dirty="0"/>
          </a:p>
          <a:p>
            <a:pPr lvl="1"/>
            <a:r>
              <a:rPr kumimoji="1" lang="zh-CN" altLang="en-US" sz="1400" dirty="0"/>
              <a:t>是否有助于扩大公司用户群体？</a:t>
            </a:r>
            <a:endParaRPr kumimoji="1" lang="en-US" altLang="zh-CN" sz="1400" dirty="0"/>
          </a:p>
          <a:p>
            <a:r>
              <a:rPr kumimoji="1" lang="zh-CN" altLang="en-US" sz="1600" dirty="0"/>
              <a:t>商业模式和价值</a:t>
            </a:r>
            <a:endParaRPr kumimoji="1" lang="en-US" altLang="zh-CN" sz="1600" dirty="0"/>
          </a:p>
          <a:p>
            <a:pPr lvl="1"/>
            <a:r>
              <a:rPr lang="zh-CN" altLang="en-US" sz="1400" dirty="0"/>
              <a:t>开源不会对盈利产生负面影响，甚至有助于商业模式的扩展。</a:t>
            </a:r>
            <a:endParaRPr kumimoji="1" lang="zh-CN" altLang="en-US" sz="1400" dirty="0"/>
          </a:p>
          <a:p>
            <a:endParaRPr kumimoji="1" lang="zh-CN" altLang="en-US" sz="1600" dirty="0"/>
          </a:p>
        </p:txBody>
      </p:sp>
    </p:spTree>
    <p:extLst>
      <p:ext uri="{BB962C8B-B14F-4D97-AF65-F5344CB8AC3E}">
        <p14:creationId xmlns:p14="http://schemas.microsoft.com/office/powerpoint/2010/main" val="2740704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018B1-9E06-B200-0C02-36A9F7449C7F}"/>
              </a:ext>
            </a:extLst>
          </p:cNvPr>
          <p:cNvSpPr>
            <a:spLocks noGrp="1"/>
          </p:cNvSpPr>
          <p:nvPr>
            <p:ph type="title"/>
          </p:nvPr>
        </p:nvSpPr>
        <p:spPr/>
        <p:txBody>
          <a:bodyPr>
            <a:normAutofit fontScale="90000"/>
          </a:bodyPr>
          <a:lstStyle/>
          <a:p>
            <a:r>
              <a:rPr lang="en" altLang="zh-CN" dirty="0" err="1">
                <a:solidFill>
                  <a:schemeClr val="tx1"/>
                </a:solidFill>
              </a:rPr>
              <a:t>为什么公司会投资开源</a:t>
            </a:r>
            <a:r>
              <a:rPr lang="en" altLang="zh-CN" dirty="0">
                <a:solidFill>
                  <a:schemeClr val="tx1"/>
                </a:solidFill>
              </a:rPr>
              <a:t>？</a:t>
            </a:r>
            <a:endParaRPr kumimoji="1" lang="zh-CN" altLang="en-US" dirty="0">
              <a:solidFill>
                <a:schemeClr val="tx1"/>
              </a:solidFill>
            </a:endParaRPr>
          </a:p>
        </p:txBody>
      </p:sp>
      <p:sp>
        <p:nvSpPr>
          <p:cNvPr id="3" name="文本占位符 2">
            <a:extLst>
              <a:ext uri="{FF2B5EF4-FFF2-40B4-BE49-F238E27FC236}">
                <a16:creationId xmlns:a16="http://schemas.microsoft.com/office/drawing/2014/main" id="{B5169BF0-E517-1452-5D37-066B99DAFD71}"/>
              </a:ext>
            </a:extLst>
          </p:cNvPr>
          <p:cNvSpPr>
            <a:spLocks noGrp="1"/>
          </p:cNvSpPr>
          <p:nvPr>
            <p:ph type="body" idx="1"/>
          </p:nvPr>
        </p:nvSpPr>
        <p:spPr>
          <a:noFill/>
        </p:spPr>
        <p:txBody>
          <a:bodyPr>
            <a:normAutofit fontScale="85000" lnSpcReduction="20000"/>
          </a:bodyPr>
          <a:lstStyle/>
          <a:p>
            <a:pPr marL="285750" indent="-285750">
              <a:lnSpc>
                <a:spcPct val="150000"/>
              </a:lnSpc>
              <a:buClr>
                <a:schemeClr val="tx1"/>
              </a:buClr>
              <a:buSzPts val="1400"/>
              <a:buFont typeface="Wingdings" pitchFamily="2" charset="2"/>
              <a:buChar char="l"/>
            </a:pPr>
            <a:r>
              <a:rPr lang="zh-CN" altLang="en-US" dirty="0">
                <a:solidFill>
                  <a:schemeClr val="tx1"/>
                </a:solidFill>
              </a:rPr>
              <a:t>能够快速启动项目：借助开源软件的能力，以免费或者较低的成本完成初代产品</a:t>
            </a:r>
          </a:p>
          <a:p>
            <a:pPr marL="628650" lvl="1" indent="-285750">
              <a:lnSpc>
                <a:spcPct val="150000"/>
              </a:lnSpc>
              <a:spcBef>
                <a:spcPts val="400"/>
              </a:spcBef>
              <a:buClr>
                <a:schemeClr val="tx1"/>
              </a:buClr>
              <a:buSzPts val="1200"/>
              <a:buFont typeface="Wingdings" pitchFamily="2" charset="2"/>
              <a:buChar char="l"/>
            </a:pPr>
            <a:r>
              <a:rPr lang="zh-CN" altLang="en-US" dirty="0">
                <a:solidFill>
                  <a:schemeClr val="tx1"/>
                </a:solidFill>
              </a:rPr>
              <a:t>快速试验、快速失败。</a:t>
            </a:r>
          </a:p>
          <a:p>
            <a:pPr marL="285750" indent="-285750">
              <a:lnSpc>
                <a:spcPct val="150000"/>
              </a:lnSpc>
              <a:spcBef>
                <a:spcPts val="800"/>
              </a:spcBef>
              <a:buClr>
                <a:schemeClr val="tx1"/>
              </a:buClr>
              <a:buSzPts val="1400"/>
              <a:buFont typeface="Wingdings" pitchFamily="2" charset="2"/>
              <a:buChar char="l"/>
            </a:pPr>
            <a:r>
              <a:rPr lang="zh-CN" altLang="en-US" dirty="0">
                <a:solidFill>
                  <a:schemeClr val="tx1"/>
                </a:solidFill>
              </a:rPr>
              <a:t>在不被平台锁定的情况下，获得社区最新的创新成果</a:t>
            </a:r>
          </a:p>
          <a:p>
            <a:pPr marL="285750" indent="-285750">
              <a:lnSpc>
                <a:spcPct val="150000"/>
              </a:lnSpc>
              <a:spcBef>
                <a:spcPts val="800"/>
              </a:spcBef>
              <a:buClr>
                <a:schemeClr val="tx1"/>
              </a:buClr>
              <a:buSzPts val="1400"/>
              <a:buFont typeface="Wingdings" pitchFamily="2" charset="2"/>
              <a:buChar char="l"/>
            </a:pPr>
            <a:r>
              <a:rPr lang="zh-CN" altLang="en-US" dirty="0">
                <a:solidFill>
                  <a:schemeClr val="tx1"/>
                </a:solidFill>
              </a:rPr>
              <a:t>快速的问题修复和 </a:t>
            </a:r>
            <a:r>
              <a:rPr lang="en" altLang="zh-CN" dirty="0">
                <a:solidFill>
                  <a:schemeClr val="tx1"/>
                </a:solidFill>
              </a:rPr>
              <a:t>CVE </a:t>
            </a:r>
            <a:r>
              <a:rPr lang="zh-CN" altLang="en-US" dirty="0">
                <a:solidFill>
                  <a:schemeClr val="tx1"/>
                </a:solidFill>
              </a:rPr>
              <a:t>处理</a:t>
            </a:r>
          </a:p>
          <a:p>
            <a:pPr marL="285750" indent="-285750">
              <a:lnSpc>
                <a:spcPct val="150000"/>
              </a:lnSpc>
              <a:spcBef>
                <a:spcPts val="800"/>
              </a:spcBef>
              <a:buClr>
                <a:schemeClr val="tx1"/>
              </a:buClr>
              <a:buSzPts val="1400"/>
              <a:buFont typeface="Wingdings" pitchFamily="2" charset="2"/>
              <a:buChar char="l"/>
            </a:pPr>
            <a:r>
              <a:rPr lang="zh-CN" altLang="en-US" dirty="0">
                <a:solidFill>
                  <a:schemeClr val="tx1"/>
                </a:solidFill>
              </a:rPr>
              <a:t>更多社区的多方面支持：完善的文档、视频、博客等</a:t>
            </a:r>
          </a:p>
          <a:p>
            <a:pPr marL="285750" indent="-285750">
              <a:lnSpc>
                <a:spcPct val="150000"/>
              </a:lnSpc>
              <a:spcBef>
                <a:spcPts val="800"/>
              </a:spcBef>
              <a:buClr>
                <a:schemeClr val="tx1"/>
              </a:buClr>
              <a:buSzPts val="1400"/>
              <a:buFont typeface="Wingdings" pitchFamily="2" charset="2"/>
              <a:buChar char="l"/>
            </a:pPr>
            <a:r>
              <a:rPr lang="zh-CN" altLang="en-US" dirty="0">
                <a:solidFill>
                  <a:schemeClr val="tx1"/>
                </a:solidFill>
              </a:rPr>
              <a:t>长期的软件质量上升，维护成本降低</a:t>
            </a:r>
          </a:p>
          <a:p>
            <a:pPr marL="628650" lvl="1" indent="-285750">
              <a:lnSpc>
                <a:spcPct val="150000"/>
              </a:lnSpc>
              <a:spcBef>
                <a:spcPts val="400"/>
              </a:spcBef>
              <a:buClr>
                <a:schemeClr val="tx1"/>
              </a:buClr>
              <a:buSzPts val="1200"/>
              <a:buFont typeface="Wingdings" pitchFamily="2" charset="2"/>
              <a:buChar char="l"/>
            </a:pPr>
            <a:r>
              <a:rPr lang="zh-CN" altLang="en-US" dirty="0">
                <a:solidFill>
                  <a:schemeClr val="tx1"/>
                </a:solidFill>
              </a:rPr>
              <a:t>内部项目的迭代会逐渐成为负担，甚至影响创新（需要做很多兼容）</a:t>
            </a:r>
          </a:p>
          <a:p>
            <a:pPr marL="285750" indent="-285750">
              <a:lnSpc>
                <a:spcPct val="150000"/>
              </a:lnSpc>
              <a:spcBef>
                <a:spcPts val="800"/>
              </a:spcBef>
              <a:buClr>
                <a:schemeClr val="tx1"/>
              </a:buClr>
              <a:buSzPts val="1400"/>
              <a:buFont typeface="Wingdings" pitchFamily="2" charset="2"/>
              <a:buChar char="l"/>
            </a:pPr>
            <a:r>
              <a:rPr lang="zh-CN" altLang="en-US" dirty="0">
                <a:solidFill>
                  <a:schemeClr val="tx1"/>
                </a:solidFill>
              </a:rPr>
              <a:t>成就本公司的社区声望，同时和外部杰出的社区贡献者形成良好的合力，有助于吸引和招聘到更优秀的技术人才</a:t>
            </a:r>
          </a:p>
          <a:p>
            <a:pPr>
              <a:buClr>
                <a:schemeClr val="tx1"/>
              </a:buClr>
              <a:buFont typeface="Wingdings" pitchFamily="2" charset="2"/>
              <a:buChar char="l"/>
            </a:pPr>
            <a:endParaRPr kumimoji="1" lang="zh-CN" altLang="en-US" dirty="0">
              <a:solidFill>
                <a:schemeClr val="tx1"/>
              </a:solidFill>
            </a:endParaRPr>
          </a:p>
        </p:txBody>
      </p:sp>
    </p:spTree>
    <p:extLst>
      <p:ext uri="{BB962C8B-B14F-4D97-AF65-F5344CB8AC3E}">
        <p14:creationId xmlns:p14="http://schemas.microsoft.com/office/powerpoint/2010/main" val="4063337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pen-source-model">
            <a:extLst>
              <a:ext uri="{FF2B5EF4-FFF2-40B4-BE49-F238E27FC236}">
                <a16:creationId xmlns:a16="http://schemas.microsoft.com/office/drawing/2014/main" id="{08C592F3-BFBE-BDDE-ABA2-C7026ABBD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725" y="0"/>
            <a:ext cx="69389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389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45333-9BDE-E763-0B66-6CE9F1F6ED76}"/>
              </a:ext>
            </a:extLst>
          </p:cNvPr>
          <p:cNvSpPr>
            <a:spLocks noGrp="1"/>
          </p:cNvSpPr>
          <p:nvPr>
            <p:ph type="title"/>
          </p:nvPr>
        </p:nvSpPr>
        <p:spPr/>
        <p:txBody>
          <a:bodyPr>
            <a:normAutofit fontScale="90000"/>
          </a:bodyPr>
          <a:lstStyle/>
          <a:p>
            <a:r>
              <a:rPr kumimoji="1" lang="zh-CN" altLang="en-US" dirty="0"/>
              <a:t>开源项目开发流程（简单版本）</a:t>
            </a:r>
          </a:p>
        </p:txBody>
      </p:sp>
      <p:sp>
        <p:nvSpPr>
          <p:cNvPr id="3" name="文本占位符 2">
            <a:extLst>
              <a:ext uri="{FF2B5EF4-FFF2-40B4-BE49-F238E27FC236}">
                <a16:creationId xmlns:a16="http://schemas.microsoft.com/office/drawing/2014/main" id="{C0F68B52-64C5-7F92-3CBC-53F76F463A66}"/>
              </a:ext>
            </a:extLst>
          </p:cNvPr>
          <p:cNvSpPr>
            <a:spLocks noGrp="1"/>
          </p:cNvSpPr>
          <p:nvPr>
            <p:ph type="body" idx="1"/>
          </p:nvPr>
        </p:nvSpPr>
        <p:spPr/>
        <p:txBody>
          <a:bodyPr/>
          <a:lstStyle/>
          <a:p>
            <a:pPr>
              <a:buFont typeface="+mj-lt"/>
              <a:buAutoNum type="arabicPeriod"/>
            </a:pPr>
            <a:r>
              <a:rPr kumimoji="1" lang="zh-CN" altLang="en-US" dirty="0"/>
              <a:t>确认功能需求池优先级和规划</a:t>
            </a:r>
            <a:endParaRPr kumimoji="1" lang="en-US" altLang="zh-CN" dirty="0"/>
          </a:p>
          <a:p>
            <a:pPr>
              <a:buFont typeface="+mj-lt"/>
              <a:buAutoNum type="arabicPeriod"/>
            </a:pPr>
            <a:r>
              <a:rPr kumimoji="1" lang="zh-CN" altLang="en-US" dirty="0"/>
              <a:t>项目架构和功能设计讨论</a:t>
            </a:r>
            <a:endParaRPr kumimoji="1" lang="en-US" altLang="zh-CN" dirty="0"/>
          </a:p>
          <a:p>
            <a:pPr>
              <a:buFont typeface="+mj-lt"/>
              <a:buAutoNum type="arabicPeriod"/>
            </a:pPr>
            <a:r>
              <a:rPr kumimoji="1" lang="zh-CN" altLang="en-US" dirty="0"/>
              <a:t>代码提交、审阅</a:t>
            </a:r>
            <a:endParaRPr kumimoji="1" lang="en-US" altLang="zh-CN" dirty="0"/>
          </a:p>
          <a:p>
            <a:pPr>
              <a:buFont typeface="+mj-lt"/>
              <a:buAutoNum type="arabicPeriod"/>
            </a:pPr>
            <a:r>
              <a:rPr kumimoji="1" lang="zh-CN" altLang="en-US" dirty="0"/>
              <a:t>自动化测试：</a:t>
            </a:r>
            <a:r>
              <a:rPr kumimoji="1" lang="en-US" altLang="zh-CN" dirty="0"/>
              <a:t>UT</a:t>
            </a:r>
            <a:r>
              <a:rPr kumimoji="1" lang="zh-CN" altLang="en-US" dirty="0"/>
              <a:t>、集成测试</a:t>
            </a:r>
            <a:endParaRPr kumimoji="1" lang="en-US" altLang="zh-CN" dirty="0"/>
          </a:p>
          <a:p>
            <a:pPr>
              <a:buFont typeface="+mj-lt"/>
              <a:buAutoNum type="arabicPeriod"/>
            </a:pPr>
            <a:r>
              <a:rPr kumimoji="1" lang="zh-CN" altLang="en-US" dirty="0"/>
              <a:t>版本发布</a:t>
            </a:r>
          </a:p>
        </p:txBody>
      </p:sp>
    </p:spTree>
    <p:extLst>
      <p:ext uri="{BB962C8B-B14F-4D97-AF65-F5344CB8AC3E}">
        <p14:creationId xmlns:p14="http://schemas.microsoft.com/office/powerpoint/2010/main" val="55767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8ED23-029B-14C6-3C89-BDEC684FA343}"/>
              </a:ext>
            </a:extLst>
          </p:cNvPr>
          <p:cNvSpPr>
            <a:spLocks noGrp="1"/>
          </p:cNvSpPr>
          <p:nvPr>
            <p:ph type="title"/>
          </p:nvPr>
        </p:nvSpPr>
        <p:spPr/>
        <p:txBody>
          <a:bodyPr>
            <a:normAutofit fontScale="90000"/>
          </a:bodyPr>
          <a:lstStyle/>
          <a:p>
            <a:r>
              <a:rPr kumimoji="1" lang="zh-CN" altLang="en-US" dirty="0"/>
              <a:t>新需求如何实现？</a:t>
            </a:r>
          </a:p>
        </p:txBody>
      </p:sp>
      <p:sp>
        <p:nvSpPr>
          <p:cNvPr id="3" name="文本占位符 2">
            <a:extLst>
              <a:ext uri="{FF2B5EF4-FFF2-40B4-BE49-F238E27FC236}">
                <a16:creationId xmlns:a16="http://schemas.microsoft.com/office/drawing/2014/main" id="{E528258E-8FDA-639D-60DE-A1024C570AE9}"/>
              </a:ext>
            </a:extLst>
          </p:cNvPr>
          <p:cNvSpPr>
            <a:spLocks noGrp="1"/>
          </p:cNvSpPr>
          <p:nvPr>
            <p:ph type="body" idx="1"/>
          </p:nvPr>
        </p:nvSpPr>
        <p:spPr/>
        <p:txBody>
          <a:bodyPr/>
          <a:lstStyle/>
          <a:p>
            <a:pPr marL="114300" indent="0">
              <a:buNone/>
            </a:pPr>
            <a:r>
              <a:rPr kumimoji="1" lang="zh-CN" altLang="en-US" dirty="0"/>
              <a:t>假设公司在使用某产品，但是某个需求开源项目并不满足</a:t>
            </a:r>
            <a:endParaRPr kumimoji="1" lang="en-US" altLang="zh-CN" dirty="0"/>
          </a:p>
          <a:p>
            <a:pPr marL="482600">
              <a:buFont typeface="+mj-lt"/>
              <a:buAutoNum type="arabicPeriod"/>
            </a:pPr>
            <a:r>
              <a:rPr kumimoji="1" lang="zh-CN" altLang="en-US" dirty="0"/>
              <a:t>在开源代码基础上，开发该功能，自己维护。</a:t>
            </a:r>
            <a:endParaRPr kumimoji="1" lang="en-US" altLang="zh-CN" dirty="0"/>
          </a:p>
          <a:p>
            <a:pPr marL="482600">
              <a:buFont typeface="+mj-lt"/>
              <a:buAutoNum type="arabicPeriod"/>
            </a:pPr>
            <a:r>
              <a:rPr kumimoji="1" lang="zh-CN" altLang="en-US" dirty="0"/>
              <a:t>在开源项目中提交 </a:t>
            </a:r>
            <a:r>
              <a:rPr kumimoji="1" lang="en-US" altLang="zh-CN" dirty="0"/>
              <a:t>PR</a:t>
            </a:r>
            <a:r>
              <a:rPr kumimoji="1" lang="zh-CN" altLang="en-US" dirty="0"/>
              <a:t>，合并到上游。</a:t>
            </a:r>
            <a:endParaRPr kumimoji="1" lang="en-US" altLang="zh-CN" dirty="0"/>
          </a:p>
          <a:p>
            <a:pPr marL="482600">
              <a:buFont typeface="+mj-lt"/>
              <a:buAutoNum type="arabicPeriod"/>
            </a:pPr>
            <a:r>
              <a:rPr kumimoji="1" lang="zh-CN" altLang="en-US" dirty="0"/>
              <a:t>设计某种插件机制，开发自己的插件。</a:t>
            </a:r>
            <a:endParaRPr kumimoji="1" lang="en-US" altLang="zh-CN" dirty="0"/>
          </a:p>
          <a:p>
            <a:pPr marL="482600">
              <a:buFont typeface="+mj-lt"/>
              <a:buAutoNum type="arabicPeriod"/>
            </a:pPr>
            <a:r>
              <a:rPr kumimoji="1" lang="zh-CN" altLang="en-US" dirty="0"/>
              <a:t>等待社区开发该功能。</a:t>
            </a:r>
            <a:endParaRPr kumimoji="1" lang="en-US" altLang="zh-CN" dirty="0"/>
          </a:p>
          <a:p>
            <a:pPr marL="482600">
              <a:buFont typeface="+mj-lt"/>
              <a:buAutoNum type="arabicPeriod"/>
            </a:pPr>
            <a:endParaRPr kumimoji="1" lang="en-US" altLang="zh-CN" dirty="0"/>
          </a:p>
          <a:p>
            <a:pPr marL="139700" indent="0">
              <a:buNone/>
            </a:pPr>
            <a:endParaRPr kumimoji="1" lang="en-US" altLang="zh-CN" dirty="0"/>
          </a:p>
          <a:p>
            <a:pPr marL="139700" indent="0">
              <a:buNone/>
            </a:pPr>
            <a:r>
              <a:rPr kumimoji="1" lang="zh-CN" altLang="en-US" dirty="0"/>
              <a:t>哪个方案成本是最低的呢？</a:t>
            </a:r>
          </a:p>
        </p:txBody>
      </p:sp>
    </p:spTree>
    <p:extLst>
      <p:ext uri="{BB962C8B-B14F-4D97-AF65-F5344CB8AC3E}">
        <p14:creationId xmlns:p14="http://schemas.microsoft.com/office/powerpoint/2010/main" val="4284443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5E91-B3DD-57E1-B8EE-26815A5ED17C}"/>
              </a:ext>
            </a:extLst>
          </p:cNvPr>
          <p:cNvSpPr>
            <a:spLocks noGrp="1"/>
          </p:cNvSpPr>
          <p:nvPr>
            <p:ph type="title"/>
          </p:nvPr>
        </p:nvSpPr>
        <p:spPr/>
        <p:txBody>
          <a:bodyPr>
            <a:normAutofit fontScale="90000"/>
          </a:bodyPr>
          <a:lstStyle/>
          <a:p>
            <a:r>
              <a:rPr kumimoji="1" lang="zh-CN" altLang="en-US" dirty="0"/>
              <a:t>上游优先的好处</a:t>
            </a:r>
          </a:p>
        </p:txBody>
      </p:sp>
      <p:sp>
        <p:nvSpPr>
          <p:cNvPr id="3" name="文本占位符 2">
            <a:extLst>
              <a:ext uri="{FF2B5EF4-FFF2-40B4-BE49-F238E27FC236}">
                <a16:creationId xmlns:a16="http://schemas.microsoft.com/office/drawing/2014/main" id="{F0226328-E9F6-B400-5159-2F8349A14FA2}"/>
              </a:ext>
            </a:extLst>
          </p:cNvPr>
          <p:cNvSpPr>
            <a:spLocks noGrp="1"/>
          </p:cNvSpPr>
          <p:nvPr>
            <p:ph type="body" idx="1"/>
          </p:nvPr>
        </p:nvSpPr>
        <p:spPr/>
        <p:txBody>
          <a:bodyPr/>
          <a:lstStyle/>
          <a:p>
            <a:r>
              <a:rPr kumimoji="1" lang="zh-CN" altLang="en-US" dirty="0"/>
              <a:t>合理性：适合在上游解决的问题在上游解决</a:t>
            </a:r>
            <a:endParaRPr kumimoji="1" lang="en-US" altLang="zh-CN" dirty="0"/>
          </a:p>
          <a:p>
            <a:pPr lvl="1"/>
            <a:r>
              <a:rPr kumimoji="1" lang="zh-CN" altLang="en-US" dirty="0"/>
              <a:t>相比在下游做适配或者定制化改动，如果这个修改适合在上游进行，那么就应该在上游进行。</a:t>
            </a:r>
            <a:endParaRPr kumimoji="1" lang="en-US" altLang="zh-CN" dirty="0"/>
          </a:p>
          <a:p>
            <a:pPr lvl="1"/>
            <a:r>
              <a:rPr kumimoji="1" lang="zh-CN" altLang="en-US" dirty="0"/>
              <a:t>即便是在上游合并受阻，在上游讨论该问题的过程，会让社区更清晰这方面的定位，也通常可以找到一个最合理的解决方案。</a:t>
            </a:r>
            <a:endParaRPr kumimoji="1" lang="en-US" altLang="zh-CN" dirty="0"/>
          </a:p>
          <a:p>
            <a:r>
              <a:rPr kumimoji="1" lang="zh-CN" altLang="en-US" dirty="0"/>
              <a:t>早期参与：项目的演进速度有时候很快，越早提交到上游，越容易合并。</a:t>
            </a:r>
            <a:endParaRPr kumimoji="1" lang="en-US" altLang="zh-CN" dirty="0"/>
          </a:p>
          <a:p>
            <a:pPr lvl="1"/>
            <a:r>
              <a:rPr kumimoji="1" lang="zh-CN" altLang="en-US" dirty="0"/>
              <a:t>一个功能的修改，一旦被广泛应用，再修改就需要考虑兼容问题</a:t>
            </a:r>
            <a:endParaRPr kumimoji="1" lang="en-US" altLang="zh-CN" dirty="0"/>
          </a:p>
          <a:p>
            <a:r>
              <a:rPr kumimoji="1" lang="zh-CN" altLang="en-US" dirty="0"/>
              <a:t>维护成本：减轻自己的维护负担</a:t>
            </a:r>
            <a:endParaRPr kumimoji="1" lang="en-US" altLang="zh-CN" dirty="0"/>
          </a:p>
          <a:p>
            <a:pPr lvl="1"/>
            <a:r>
              <a:rPr kumimoji="1" lang="zh-CN" altLang="en-US" dirty="0"/>
              <a:t>开源项目后续版本加入新功能，代码也会有改动，你本地的改动是否还能合并，长期看维护成本会越来越高。</a:t>
            </a:r>
            <a:endParaRPr kumimoji="1" lang="en-US" altLang="zh-CN" dirty="0"/>
          </a:p>
          <a:p>
            <a:r>
              <a:rPr kumimoji="1" lang="zh-CN" altLang="en-US" dirty="0"/>
              <a:t>共赢：</a:t>
            </a:r>
            <a:endParaRPr kumimoji="1" lang="en-US" altLang="zh-CN" dirty="0"/>
          </a:p>
          <a:p>
            <a:pPr lvl="1"/>
            <a:r>
              <a:rPr kumimoji="1" lang="zh-CN" altLang="en-US" dirty="0"/>
              <a:t>该功能或者修复对社区所有人都有价值，同时你也会因此收获到来自社区的认可与未来更多的话语权。</a:t>
            </a:r>
          </a:p>
        </p:txBody>
      </p:sp>
    </p:spTree>
    <p:extLst>
      <p:ext uri="{BB962C8B-B14F-4D97-AF65-F5344CB8AC3E}">
        <p14:creationId xmlns:p14="http://schemas.microsoft.com/office/powerpoint/2010/main" val="1985318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06B8D18-5D16-A9B0-592C-E503B882993B}"/>
              </a:ext>
            </a:extLst>
          </p:cNvPr>
          <p:cNvSpPr>
            <a:spLocks noGrp="1"/>
          </p:cNvSpPr>
          <p:nvPr>
            <p:ph type="body" idx="1"/>
          </p:nvPr>
        </p:nvSpPr>
        <p:spPr/>
        <p:txBody>
          <a:bodyPr/>
          <a:lstStyle/>
          <a:p>
            <a:endParaRPr kumimoji="1" lang="en-US" altLang="zh-CN" dirty="0"/>
          </a:p>
          <a:p>
            <a:endParaRPr kumimoji="1" lang="en-US" altLang="zh-CN" dirty="0"/>
          </a:p>
          <a:p>
            <a:endParaRPr kumimoji="1" lang="zh-CN" altLang="en-US" dirty="0"/>
          </a:p>
        </p:txBody>
      </p:sp>
      <p:pic>
        <p:nvPicPr>
          <p:cNvPr id="17410" name="Picture 2" descr="Image of one Kubernetes release cycle">
            <a:extLst>
              <a:ext uri="{FF2B5EF4-FFF2-40B4-BE49-F238E27FC236}">
                <a16:creationId xmlns:a16="http://schemas.microsoft.com/office/drawing/2014/main" id="{4E7E3DB2-39E8-8A07-00E1-EEE7A5031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615" y="252539"/>
            <a:ext cx="6634088" cy="463842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5ED965B3-708F-7FA8-001B-7E22F2BDC2B5}"/>
              </a:ext>
            </a:extLst>
          </p:cNvPr>
          <p:cNvSpPr>
            <a:spLocks noGrp="1"/>
          </p:cNvSpPr>
          <p:nvPr>
            <p:ph type="title"/>
          </p:nvPr>
        </p:nvSpPr>
        <p:spPr/>
        <p:txBody>
          <a:bodyPr>
            <a:normAutofit fontScale="90000"/>
          </a:bodyPr>
          <a:lstStyle/>
          <a:p>
            <a:r>
              <a:rPr kumimoji="1" lang="zh-CN" altLang="en-US" dirty="0"/>
              <a:t>研发流程 </a:t>
            </a:r>
            <a:r>
              <a:rPr kumimoji="1" lang="en-US" altLang="zh-CN" dirty="0"/>
              <a:t>Kubernetes</a:t>
            </a:r>
            <a:r>
              <a:rPr kumimoji="1" lang="zh-CN" altLang="en-US" dirty="0"/>
              <a:t> 社区案例分析</a:t>
            </a:r>
          </a:p>
        </p:txBody>
      </p:sp>
      <p:sp>
        <p:nvSpPr>
          <p:cNvPr id="4" name="文本框 3">
            <a:extLst>
              <a:ext uri="{FF2B5EF4-FFF2-40B4-BE49-F238E27FC236}">
                <a16:creationId xmlns:a16="http://schemas.microsoft.com/office/drawing/2014/main" id="{45590006-2AEC-2D6F-989F-C8C75959E11C}"/>
              </a:ext>
            </a:extLst>
          </p:cNvPr>
          <p:cNvSpPr txBox="1"/>
          <p:nvPr/>
        </p:nvSpPr>
        <p:spPr>
          <a:xfrm>
            <a:off x="274480" y="1528010"/>
            <a:ext cx="1620957" cy="523220"/>
          </a:xfrm>
          <a:prstGeom prst="rect">
            <a:avLst/>
          </a:prstGeom>
          <a:noFill/>
        </p:spPr>
        <p:txBody>
          <a:bodyPr wrap="none" rtlCol="0">
            <a:spAutoFit/>
          </a:bodyPr>
          <a:lstStyle/>
          <a:p>
            <a:r>
              <a:rPr kumimoji="1" lang="en-US" altLang="zh-CN" dirty="0"/>
              <a:t>Release</a:t>
            </a:r>
            <a:r>
              <a:rPr kumimoji="1" lang="zh-CN" altLang="en-US" dirty="0"/>
              <a:t> </a:t>
            </a:r>
            <a:r>
              <a:rPr kumimoji="1" lang="en-US" altLang="zh-CN" dirty="0"/>
              <a:t>team</a:t>
            </a:r>
          </a:p>
          <a:p>
            <a:r>
              <a:rPr kumimoji="1" lang="zh-CN" altLang="en-US" dirty="0"/>
              <a:t>负责发布流程管理</a:t>
            </a:r>
          </a:p>
        </p:txBody>
      </p:sp>
    </p:spTree>
    <p:extLst>
      <p:ext uri="{BB962C8B-B14F-4D97-AF65-F5344CB8AC3E}">
        <p14:creationId xmlns:p14="http://schemas.microsoft.com/office/powerpoint/2010/main" val="2486314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Diagram flow showing Kubernetes Release Team Structure">
            <a:extLst>
              <a:ext uri="{FF2B5EF4-FFF2-40B4-BE49-F238E27FC236}">
                <a16:creationId xmlns:a16="http://schemas.microsoft.com/office/drawing/2014/main" id="{E8EF1B33-8F3E-B167-1B55-1FFD1B01E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40CB5FA-0BE1-F091-56DC-6CB373CC09DC}"/>
              </a:ext>
            </a:extLst>
          </p:cNvPr>
          <p:cNvSpPr txBox="1"/>
          <p:nvPr/>
        </p:nvSpPr>
        <p:spPr>
          <a:xfrm>
            <a:off x="96252" y="1402199"/>
            <a:ext cx="1319592" cy="1169551"/>
          </a:xfrm>
          <a:prstGeom prst="rect">
            <a:avLst/>
          </a:prstGeom>
          <a:noFill/>
        </p:spPr>
        <p:txBody>
          <a:bodyPr wrap="none" rtlCol="0">
            <a:spAutoFit/>
          </a:bodyPr>
          <a:lstStyle/>
          <a:p>
            <a:r>
              <a:rPr kumimoji="1" lang="en-US" altLang="zh-CN" dirty="0"/>
              <a:t>6</a:t>
            </a:r>
            <a:r>
              <a:rPr kumimoji="1" lang="zh-CN" altLang="en-US" dirty="0"/>
              <a:t>个子团队</a:t>
            </a:r>
            <a:endParaRPr kumimoji="1" lang="en-US" altLang="zh-CN" dirty="0"/>
          </a:p>
          <a:p>
            <a:endParaRPr kumimoji="1" lang="en-US" altLang="zh-CN" dirty="0"/>
          </a:p>
          <a:p>
            <a:r>
              <a:rPr kumimoji="1" lang="zh-CN" altLang="en-US" dirty="0"/>
              <a:t>每个团队</a:t>
            </a:r>
            <a:endParaRPr kumimoji="1" lang="en-US" altLang="zh-CN" dirty="0"/>
          </a:p>
          <a:p>
            <a:r>
              <a:rPr kumimoji="1" lang="en-US" altLang="zh-CN" dirty="0"/>
              <a:t>1</a:t>
            </a:r>
            <a:r>
              <a:rPr kumimoji="1" lang="zh-CN" altLang="en-US" dirty="0"/>
              <a:t>个负责人</a:t>
            </a:r>
            <a:endParaRPr kumimoji="1" lang="en-US" altLang="zh-CN" dirty="0"/>
          </a:p>
          <a:p>
            <a:r>
              <a:rPr kumimoji="1" lang="en-US" altLang="zh-CN" dirty="0"/>
              <a:t>3-5</a:t>
            </a:r>
            <a:r>
              <a:rPr kumimoji="1" lang="zh-CN" altLang="en-US" dirty="0"/>
              <a:t>个 </a:t>
            </a:r>
            <a:r>
              <a:rPr kumimoji="1" lang="en-US" altLang="zh-CN" dirty="0"/>
              <a:t>Shadow</a:t>
            </a:r>
            <a:endParaRPr kumimoji="1" lang="zh-CN" altLang="en-US" dirty="0"/>
          </a:p>
        </p:txBody>
      </p:sp>
    </p:spTree>
    <p:extLst>
      <p:ext uri="{BB962C8B-B14F-4D97-AF65-F5344CB8AC3E}">
        <p14:creationId xmlns:p14="http://schemas.microsoft.com/office/powerpoint/2010/main" val="1592600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EF60D-2B49-9587-8A76-0E90F2409898}"/>
              </a:ext>
            </a:extLst>
          </p:cNvPr>
          <p:cNvSpPr>
            <a:spLocks noGrp="1"/>
          </p:cNvSpPr>
          <p:nvPr>
            <p:ph type="title"/>
          </p:nvPr>
        </p:nvSpPr>
        <p:spPr/>
        <p:txBody>
          <a:bodyPr>
            <a:normAutofit fontScale="90000"/>
          </a:bodyPr>
          <a:lstStyle/>
          <a:p>
            <a:r>
              <a:rPr kumimoji="1" lang="zh-CN" altLang="en-US" dirty="0"/>
              <a:t>开源能带来什么好处呢？</a:t>
            </a:r>
          </a:p>
        </p:txBody>
      </p:sp>
      <p:sp>
        <p:nvSpPr>
          <p:cNvPr id="3" name="文本占位符 2">
            <a:extLst>
              <a:ext uri="{FF2B5EF4-FFF2-40B4-BE49-F238E27FC236}">
                <a16:creationId xmlns:a16="http://schemas.microsoft.com/office/drawing/2014/main" id="{E608DE2E-35B4-2275-BB38-2A1B5BFD6082}"/>
              </a:ext>
            </a:extLst>
          </p:cNvPr>
          <p:cNvSpPr>
            <a:spLocks noGrp="1"/>
          </p:cNvSpPr>
          <p:nvPr>
            <p:ph type="body" idx="1"/>
          </p:nvPr>
        </p:nvSpPr>
        <p:spPr/>
        <p:txBody>
          <a:bodyPr>
            <a:normAutofit lnSpcReduction="10000"/>
          </a:bodyPr>
          <a:lstStyle/>
          <a:p>
            <a:pPr marL="139700" indent="0">
              <a:buNone/>
            </a:pPr>
            <a:r>
              <a:rPr kumimoji="1" lang="zh-CN" altLang="en-US" dirty="0"/>
              <a:t>足球 与 开源</a:t>
            </a:r>
            <a:endParaRPr kumimoji="1" lang="en-US" altLang="zh-CN" dirty="0"/>
          </a:p>
          <a:p>
            <a:r>
              <a:rPr kumimoji="1" lang="zh-CN" altLang="en-US" dirty="0"/>
              <a:t>团队合作</a:t>
            </a:r>
            <a:endParaRPr kumimoji="1" lang="en-US" altLang="zh-CN" dirty="0"/>
          </a:p>
          <a:p>
            <a:r>
              <a:rPr kumimoji="1" lang="zh-CN" altLang="en-US" dirty="0"/>
              <a:t>文化和精神内核</a:t>
            </a:r>
            <a:endParaRPr kumimoji="1" lang="en-US" altLang="zh-CN" dirty="0"/>
          </a:p>
          <a:p>
            <a:pPr lvl="1"/>
            <a:r>
              <a:rPr kumimoji="1" lang="zh-CN" altLang="en-US" dirty="0"/>
              <a:t>开放与包容</a:t>
            </a:r>
          </a:p>
          <a:p>
            <a:pPr lvl="1"/>
            <a:r>
              <a:rPr kumimoji="1" lang="zh-CN" altLang="en-US" dirty="0"/>
              <a:t>公平和透明</a:t>
            </a:r>
            <a:endParaRPr kumimoji="1" lang="en-US" altLang="zh-CN" dirty="0"/>
          </a:p>
          <a:p>
            <a:pPr lvl="1"/>
            <a:r>
              <a:rPr kumimoji="1" lang="zh-CN" altLang="en-US" dirty="0"/>
              <a:t>草根性</a:t>
            </a:r>
            <a:endParaRPr kumimoji="1" lang="en-US" altLang="zh-CN" dirty="0"/>
          </a:p>
          <a:p>
            <a:r>
              <a:rPr kumimoji="1" lang="zh-CN" altLang="en-US" dirty="0"/>
              <a:t>迭代和改进</a:t>
            </a:r>
            <a:endParaRPr kumimoji="1" lang="en-US" altLang="zh-CN" dirty="0"/>
          </a:p>
          <a:p>
            <a:pPr lvl="1"/>
            <a:r>
              <a:rPr kumimoji="1" lang="zh-CN" altLang="en-US" dirty="0"/>
              <a:t>语言、项目通常也会有自己的用户和拥趸</a:t>
            </a:r>
            <a:endParaRPr kumimoji="1" lang="en-US" altLang="zh-CN" dirty="0"/>
          </a:p>
          <a:p>
            <a:r>
              <a:rPr kumimoji="1" lang="zh-CN" altLang="en-US" dirty="0"/>
              <a:t>明确的规则</a:t>
            </a:r>
            <a:endParaRPr kumimoji="1" lang="en-US" altLang="zh-CN" dirty="0"/>
          </a:p>
          <a:p>
            <a:r>
              <a:rPr kumimoji="1" lang="zh-CN" altLang="en-US" dirty="0"/>
              <a:t>竞争与合作</a:t>
            </a:r>
            <a:endParaRPr kumimoji="1" lang="en-US" altLang="zh-CN" dirty="0"/>
          </a:p>
          <a:p>
            <a:r>
              <a:rPr kumimoji="1" lang="zh-CN" altLang="en-US" dirty="0"/>
              <a:t>领导力</a:t>
            </a:r>
            <a:endParaRPr kumimoji="1" lang="en-US" altLang="zh-CN" dirty="0"/>
          </a:p>
          <a:p>
            <a:endParaRPr kumimoji="1" lang="en-US" altLang="zh-CN" dirty="0"/>
          </a:p>
          <a:p>
            <a:pPr marL="139700" indent="0">
              <a:buNone/>
            </a:pPr>
            <a:r>
              <a:rPr kumimoji="1" lang="zh-CN" altLang="en-US" dirty="0"/>
              <a:t>足球和其他奥林匹克运动的流行，离不开他的包容性和公开透明的决策流程等，这和开源非常类似。</a:t>
            </a:r>
            <a:endParaRPr kumimoji="1" lang="en-US" altLang="zh-CN" dirty="0"/>
          </a:p>
        </p:txBody>
      </p:sp>
      <p:pic>
        <p:nvPicPr>
          <p:cNvPr id="2050" name="Picture 2" descr="A modern Olympic theme illustration symbolizing open source, openness, and transparency. The image features interconnected circles similar to the Olympic rings, but with digital elements like code snippets, circuit lines, and cloud symbols. The background shows a global network with nodes and pathways, emphasizing collaboration. The color scheme includes vibrant blue, green, and white, representing trust, technology, and transparency. The design style is clean and minimalistic, conveying a sense of unity, inclusiveness, and the spirit of sharing knowledge.">
            <a:extLst>
              <a:ext uri="{FF2B5EF4-FFF2-40B4-BE49-F238E27FC236}">
                <a16:creationId xmlns:a16="http://schemas.microsoft.com/office/drawing/2014/main" id="{EA6FD86E-BADE-CE4F-6314-5EA207615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29479"/>
            <a:ext cx="37719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93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ACBDB-45BC-3EF6-146B-667B6535A1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8C36A2F-50BC-5785-431D-C2A6293050CC}"/>
              </a:ext>
            </a:extLst>
          </p:cNvPr>
          <p:cNvSpPr>
            <a:spLocks noGrp="1"/>
          </p:cNvSpPr>
          <p:nvPr>
            <p:ph type="title"/>
          </p:nvPr>
        </p:nvSpPr>
        <p:spPr/>
        <p:txBody>
          <a:bodyPr>
            <a:normAutofit fontScale="90000"/>
          </a:bodyPr>
          <a:lstStyle/>
          <a:p>
            <a:r>
              <a:rPr kumimoji="1" lang="en-US" altLang="zh-CN" dirty="0"/>
              <a:t>Kubernetes</a:t>
            </a:r>
            <a:r>
              <a:rPr kumimoji="1" lang="zh-CN" altLang="en-US" dirty="0"/>
              <a:t> 功能开发流程（</a:t>
            </a:r>
            <a:r>
              <a:rPr kumimoji="1" lang="en-US" altLang="zh-CN" dirty="0"/>
              <a:t>SIG</a:t>
            </a:r>
            <a:r>
              <a:rPr kumimoji="1" lang="zh-CN" altLang="en-US" dirty="0"/>
              <a:t> 负责）</a:t>
            </a:r>
          </a:p>
        </p:txBody>
      </p:sp>
      <p:sp>
        <p:nvSpPr>
          <p:cNvPr id="3" name="文本占位符 2">
            <a:extLst>
              <a:ext uri="{FF2B5EF4-FFF2-40B4-BE49-F238E27FC236}">
                <a16:creationId xmlns:a16="http://schemas.microsoft.com/office/drawing/2014/main" id="{16AD5A42-93F9-9660-2319-DA36B50315DF}"/>
              </a:ext>
            </a:extLst>
          </p:cNvPr>
          <p:cNvSpPr>
            <a:spLocks noGrp="1"/>
          </p:cNvSpPr>
          <p:nvPr>
            <p:ph type="body" idx="1"/>
          </p:nvPr>
        </p:nvSpPr>
        <p:spPr/>
        <p:txBody>
          <a:bodyPr/>
          <a:lstStyle/>
          <a:p>
            <a:pPr>
              <a:buFont typeface="+mj-lt"/>
              <a:buAutoNum type="arabicPeriod"/>
            </a:pPr>
            <a:r>
              <a:rPr kumimoji="1" lang="zh-CN" altLang="en-US" dirty="0"/>
              <a:t>撰写功能方案（解决初步思路），</a:t>
            </a:r>
            <a:r>
              <a:rPr kumimoji="1" lang="en-US" altLang="zh-CN" dirty="0"/>
              <a:t>SIG</a:t>
            </a:r>
            <a:r>
              <a:rPr kumimoji="1" lang="zh-CN" altLang="en-US" dirty="0"/>
              <a:t> 负责人给出初步意见</a:t>
            </a:r>
            <a:endParaRPr kumimoji="1" lang="en-US" altLang="zh-CN" dirty="0"/>
          </a:p>
          <a:p>
            <a:pPr>
              <a:buFont typeface="+mj-lt"/>
              <a:buAutoNum type="arabicPeriod"/>
            </a:pPr>
            <a:r>
              <a:rPr kumimoji="1" lang="zh-CN" altLang="en-US" dirty="0"/>
              <a:t>根据 </a:t>
            </a:r>
            <a:r>
              <a:rPr kumimoji="1" lang="en-US" altLang="zh-CN" dirty="0"/>
              <a:t>KEP</a:t>
            </a:r>
            <a:r>
              <a:rPr kumimoji="1" lang="zh-CN" altLang="en-US" dirty="0"/>
              <a:t> 模版，提交详细设计稿</a:t>
            </a:r>
            <a:endParaRPr kumimoji="1" lang="en-US" altLang="zh-CN" dirty="0"/>
          </a:p>
          <a:p>
            <a:pPr>
              <a:buFont typeface="+mj-lt"/>
              <a:buAutoNum type="arabicPeriod"/>
            </a:pPr>
            <a:r>
              <a:rPr kumimoji="1" lang="zh-CN" altLang="en-US" dirty="0"/>
              <a:t>发布周期的 </a:t>
            </a:r>
            <a:r>
              <a:rPr kumimoji="1" lang="en-US" altLang="zh-CN" dirty="0"/>
              <a:t>KEP</a:t>
            </a:r>
            <a:r>
              <a:rPr kumimoji="1" lang="zh-CN" altLang="en-US" dirty="0"/>
              <a:t> </a:t>
            </a:r>
            <a:r>
              <a:rPr kumimoji="1" lang="en-US" altLang="zh-CN" dirty="0"/>
              <a:t>Planning</a:t>
            </a:r>
            <a:r>
              <a:rPr kumimoji="1" lang="zh-CN" altLang="en-US" dirty="0"/>
              <a:t>，确认功能的负责人 </a:t>
            </a:r>
            <a:r>
              <a:rPr kumimoji="1" lang="en-US" altLang="zh-CN" dirty="0"/>
              <a:t>Owner</a:t>
            </a:r>
            <a:r>
              <a:rPr kumimoji="1" lang="zh-CN" altLang="en-US" dirty="0"/>
              <a:t>、评审人 </a:t>
            </a:r>
            <a:r>
              <a:rPr kumimoji="1" lang="en-US" altLang="zh-CN" dirty="0"/>
              <a:t>Reviewer</a:t>
            </a:r>
            <a:r>
              <a:rPr kumimoji="1" lang="zh-CN" altLang="en-US" dirty="0"/>
              <a:t>、</a:t>
            </a:r>
            <a:r>
              <a:rPr kumimoji="1" lang="en-US" altLang="zh-CN" dirty="0"/>
              <a:t>Approver</a:t>
            </a:r>
            <a:r>
              <a:rPr kumimoji="1" lang="zh-CN" altLang="en-US" dirty="0"/>
              <a:t>。</a:t>
            </a:r>
            <a:endParaRPr kumimoji="1" lang="en-US" altLang="zh-CN" dirty="0"/>
          </a:p>
          <a:p>
            <a:pPr>
              <a:buFont typeface="+mj-lt"/>
              <a:buAutoNum type="arabicPeriod"/>
            </a:pPr>
            <a:r>
              <a:rPr kumimoji="1" lang="zh-CN" altLang="en-US" dirty="0"/>
              <a:t>在该周期的功能 </a:t>
            </a:r>
            <a:r>
              <a:rPr kumimoji="1" lang="en-US" altLang="zh-CN" dirty="0"/>
              <a:t>Freeze</a:t>
            </a:r>
            <a:r>
              <a:rPr kumimoji="1" lang="zh-CN" altLang="en-US" dirty="0"/>
              <a:t> 节点前合并 </a:t>
            </a:r>
            <a:r>
              <a:rPr kumimoji="1" lang="en-US" altLang="zh-CN" dirty="0"/>
              <a:t>KEP</a:t>
            </a:r>
          </a:p>
          <a:p>
            <a:pPr lvl="1">
              <a:buFont typeface="+mj-lt"/>
              <a:buAutoNum type="arabicPeriod"/>
            </a:pPr>
            <a:r>
              <a:rPr kumimoji="1" lang="en-US" altLang="zh-CN" dirty="0"/>
              <a:t>KEP</a:t>
            </a:r>
            <a:r>
              <a:rPr kumimoji="1" lang="zh-CN" altLang="en-US" dirty="0"/>
              <a:t> 审阅还需要通过 </a:t>
            </a:r>
            <a:r>
              <a:rPr kumimoji="1" lang="en-US" altLang="zh-CN" dirty="0"/>
              <a:t>PRR</a:t>
            </a:r>
            <a:r>
              <a:rPr kumimoji="1" lang="zh-CN" altLang="en-US" dirty="0"/>
              <a:t> </a:t>
            </a:r>
            <a:r>
              <a:rPr kumimoji="1" lang="en-US" altLang="zh-CN" dirty="0"/>
              <a:t>review</a:t>
            </a:r>
            <a:r>
              <a:rPr kumimoji="1" lang="zh-CN" altLang="en-US" dirty="0"/>
              <a:t> 生产可用评审（对功能的可扩展性，兼容性，故障回滚影响等进行评估）</a:t>
            </a:r>
            <a:r>
              <a:rPr kumimoji="1" lang="en-US" altLang="zh-CN" dirty="0"/>
              <a:t>[</a:t>
            </a:r>
            <a:r>
              <a:rPr kumimoji="1" lang="en-US" altLang="zh-CN" b="1" dirty="0"/>
              <a:t>Think Big</a:t>
            </a:r>
            <a:r>
              <a:rPr kumimoji="1" lang="en-US" altLang="zh-CN" dirty="0"/>
              <a:t>]</a:t>
            </a:r>
          </a:p>
          <a:p>
            <a:pPr>
              <a:buFont typeface="+mj-lt"/>
              <a:buAutoNum type="arabicPeriod"/>
            </a:pPr>
            <a:r>
              <a:rPr kumimoji="1" lang="en-US" altLang="zh-CN" dirty="0"/>
              <a:t>KEP </a:t>
            </a:r>
            <a:r>
              <a:rPr kumimoji="1" lang="zh-CN" altLang="en-US" dirty="0"/>
              <a:t>合并后提交代码变更 </a:t>
            </a:r>
            <a:r>
              <a:rPr kumimoji="1" lang="en-US" altLang="zh-CN" dirty="0"/>
              <a:t>PR</a:t>
            </a:r>
            <a:r>
              <a:rPr kumimoji="1" lang="zh-CN" altLang="en-US" dirty="0"/>
              <a:t>，代码审阅，通过测试和评审后合并。</a:t>
            </a:r>
            <a:endParaRPr kumimoji="1" lang="en-US" altLang="zh-CN" dirty="0"/>
          </a:p>
          <a:p>
            <a:pPr>
              <a:buFont typeface="+mj-lt"/>
              <a:buAutoNum type="arabicPeriod"/>
            </a:pPr>
            <a:r>
              <a:rPr kumimoji="1" lang="zh-CN" altLang="en-US" dirty="0"/>
              <a:t>更新文档：必要时发布 </a:t>
            </a:r>
            <a:r>
              <a:rPr kumimoji="1" lang="en-US" altLang="zh-CN" dirty="0"/>
              <a:t>Blog</a:t>
            </a:r>
          </a:p>
          <a:p>
            <a:pPr>
              <a:buFont typeface="+mj-lt"/>
              <a:buAutoNum type="arabicPeriod"/>
            </a:pPr>
            <a:endParaRPr kumimoji="1" lang="zh-CN" altLang="en-US" dirty="0"/>
          </a:p>
        </p:txBody>
      </p:sp>
    </p:spTree>
    <p:extLst>
      <p:ext uri="{BB962C8B-B14F-4D97-AF65-F5344CB8AC3E}">
        <p14:creationId xmlns:p14="http://schemas.microsoft.com/office/powerpoint/2010/main" val="3708639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DA066-D986-8C5A-432F-8C9BC50559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75CA31-DA01-AD19-E644-B746AE6A678C}"/>
              </a:ext>
            </a:extLst>
          </p:cNvPr>
          <p:cNvSpPr>
            <a:spLocks noGrp="1"/>
          </p:cNvSpPr>
          <p:nvPr>
            <p:ph type="title"/>
          </p:nvPr>
        </p:nvSpPr>
        <p:spPr/>
        <p:txBody>
          <a:bodyPr>
            <a:normAutofit fontScale="90000"/>
          </a:bodyPr>
          <a:lstStyle/>
          <a:p>
            <a:r>
              <a:rPr kumimoji="1" lang="en-US" altLang="zh-CN" dirty="0"/>
              <a:t>Kubernetes</a:t>
            </a:r>
            <a:r>
              <a:rPr kumimoji="1" lang="zh-CN" altLang="en-US" dirty="0"/>
              <a:t> 功能生命周期</a:t>
            </a:r>
          </a:p>
        </p:txBody>
      </p:sp>
      <p:sp>
        <p:nvSpPr>
          <p:cNvPr id="4" name="AutoShape 2" descr="Alpha → Beta → General Availability">
            <a:extLst>
              <a:ext uri="{FF2B5EF4-FFF2-40B4-BE49-F238E27FC236}">
                <a16:creationId xmlns:a16="http://schemas.microsoft.com/office/drawing/2014/main" id="{381E7B8C-33E4-2658-65EE-8A657A4B8A8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87CD71FA-29ED-5B45-6A8D-7796AC2E1359}"/>
              </a:ext>
            </a:extLst>
          </p:cNvPr>
          <p:cNvPicPr>
            <a:picLocks noChangeAspect="1"/>
          </p:cNvPicPr>
          <p:nvPr/>
        </p:nvPicPr>
        <p:blipFill>
          <a:blip r:embed="rId3"/>
          <a:stretch>
            <a:fillRect/>
          </a:stretch>
        </p:blipFill>
        <p:spPr>
          <a:xfrm>
            <a:off x="1138960" y="1150139"/>
            <a:ext cx="6866079" cy="2843222"/>
          </a:xfrm>
          <a:prstGeom prst="rect">
            <a:avLst/>
          </a:prstGeom>
        </p:spPr>
      </p:pic>
    </p:spTree>
    <p:extLst>
      <p:ext uri="{BB962C8B-B14F-4D97-AF65-F5344CB8AC3E}">
        <p14:creationId xmlns:p14="http://schemas.microsoft.com/office/powerpoint/2010/main" val="2155218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D5A76-D18C-F9D8-2888-66E2BEE46EFA}"/>
              </a:ext>
            </a:extLst>
          </p:cNvPr>
          <p:cNvSpPr>
            <a:spLocks noGrp="1"/>
          </p:cNvSpPr>
          <p:nvPr>
            <p:ph type="title"/>
          </p:nvPr>
        </p:nvSpPr>
        <p:spPr/>
        <p:txBody>
          <a:bodyPr>
            <a:normAutofit fontScale="90000"/>
          </a:bodyPr>
          <a:lstStyle/>
          <a:p>
            <a:r>
              <a:rPr kumimoji="1" lang="en-US" altLang="zh-CN" dirty="0"/>
              <a:t>SIG-Node</a:t>
            </a:r>
            <a:r>
              <a:rPr kumimoji="1" lang="zh-CN" altLang="en-US" dirty="0"/>
              <a:t>、</a:t>
            </a:r>
            <a:r>
              <a:rPr kumimoji="1" lang="en-US" altLang="zh-CN" dirty="0"/>
              <a:t>kubeadm</a:t>
            </a:r>
            <a:r>
              <a:rPr kumimoji="1" lang="zh-CN" altLang="en-US" dirty="0"/>
              <a:t> 为例</a:t>
            </a:r>
          </a:p>
        </p:txBody>
      </p:sp>
      <p:sp>
        <p:nvSpPr>
          <p:cNvPr id="3" name="文本占位符 2">
            <a:extLst>
              <a:ext uri="{FF2B5EF4-FFF2-40B4-BE49-F238E27FC236}">
                <a16:creationId xmlns:a16="http://schemas.microsoft.com/office/drawing/2014/main" id="{4575B74B-B750-C236-FDF2-899D8C9E35CD}"/>
              </a:ext>
            </a:extLst>
          </p:cNvPr>
          <p:cNvSpPr>
            <a:spLocks noGrp="1"/>
          </p:cNvSpPr>
          <p:nvPr>
            <p:ph type="body" idx="1"/>
          </p:nvPr>
        </p:nvSpPr>
        <p:spPr>
          <a:xfrm>
            <a:off x="311700" y="1491915"/>
            <a:ext cx="4520700" cy="3076959"/>
          </a:xfrm>
        </p:spPr>
        <p:txBody>
          <a:bodyPr>
            <a:normAutofit/>
          </a:bodyPr>
          <a:lstStyle/>
          <a:p>
            <a:r>
              <a:rPr kumimoji="1" lang="en-US" altLang="zh-CN" sz="1800" dirty="0">
                <a:solidFill>
                  <a:schemeClr val="tx1"/>
                </a:solidFill>
              </a:rPr>
              <a:t>SIG-Node</a:t>
            </a:r>
            <a:r>
              <a:rPr kumimoji="1" lang="zh-CN" altLang="en-US" sz="1800" dirty="0">
                <a:solidFill>
                  <a:schemeClr val="tx1"/>
                </a:solidFill>
              </a:rPr>
              <a:t> 每周二 </a:t>
            </a:r>
            <a:r>
              <a:rPr kumimoji="1" lang="en-US" altLang="zh-CN" sz="1800" dirty="0">
                <a:solidFill>
                  <a:schemeClr val="tx1"/>
                </a:solidFill>
              </a:rPr>
              <a:t>1</a:t>
            </a:r>
            <a:r>
              <a:rPr kumimoji="1" lang="zh-CN" altLang="en-US" sz="1800" dirty="0">
                <a:solidFill>
                  <a:schemeClr val="tx1"/>
                </a:solidFill>
              </a:rPr>
              <a:t>小时例会</a:t>
            </a:r>
            <a:endParaRPr kumimoji="1" lang="en-US" altLang="zh-CN" sz="1800" dirty="0">
              <a:solidFill>
                <a:schemeClr val="tx1"/>
              </a:solidFill>
            </a:endParaRPr>
          </a:p>
          <a:p>
            <a:pPr lvl="1"/>
            <a:r>
              <a:rPr kumimoji="1" lang="zh-CN" altLang="en-US" sz="1800" dirty="0">
                <a:solidFill>
                  <a:schemeClr val="tx1"/>
                </a:solidFill>
              </a:rPr>
              <a:t>议程为大家自己添加</a:t>
            </a:r>
            <a:endParaRPr kumimoji="1" lang="en-US" altLang="zh-CN" sz="1800" dirty="0">
              <a:solidFill>
                <a:schemeClr val="tx1"/>
              </a:solidFill>
            </a:endParaRPr>
          </a:p>
          <a:p>
            <a:r>
              <a:rPr kumimoji="1" lang="en-US" altLang="zh-CN" sz="1800" dirty="0">
                <a:solidFill>
                  <a:schemeClr val="tx1"/>
                </a:solidFill>
              </a:rPr>
              <a:t>Issue</a:t>
            </a:r>
            <a:r>
              <a:rPr kumimoji="1" lang="zh-CN" altLang="en-US" sz="1800" dirty="0">
                <a:solidFill>
                  <a:schemeClr val="tx1"/>
                </a:solidFill>
              </a:rPr>
              <a:t> </a:t>
            </a:r>
            <a:r>
              <a:rPr kumimoji="1" lang="en-US" altLang="zh-CN" sz="1800" dirty="0">
                <a:solidFill>
                  <a:schemeClr val="tx1"/>
                </a:solidFill>
              </a:rPr>
              <a:t>Bug</a:t>
            </a:r>
            <a:r>
              <a:rPr kumimoji="1" lang="zh-CN" altLang="en-US" sz="1800" dirty="0">
                <a:solidFill>
                  <a:schemeClr val="tx1"/>
                </a:solidFill>
              </a:rPr>
              <a:t> </a:t>
            </a:r>
            <a:r>
              <a:rPr kumimoji="1" lang="en-US" altLang="zh-CN" sz="1800" dirty="0">
                <a:solidFill>
                  <a:schemeClr val="tx1"/>
                </a:solidFill>
              </a:rPr>
              <a:t>Triage</a:t>
            </a:r>
            <a:r>
              <a:rPr kumimoji="1" lang="zh-CN" altLang="en-US" sz="1800" dirty="0">
                <a:solidFill>
                  <a:schemeClr val="tx1"/>
                </a:solidFill>
              </a:rPr>
              <a:t> </a:t>
            </a:r>
            <a:r>
              <a:rPr kumimoji="1" lang="en-US" altLang="zh-CN" sz="1800" dirty="0">
                <a:solidFill>
                  <a:schemeClr val="tx1"/>
                </a:solidFill>
              </a:rPr>
              <a:t>Meeting</a:t>
            </a:r>
            <a:r>
              <a:rPr kumimoji="1" lang="zh-CN" altLang="en-US" sz="1800" dirty="0">
                <a:solidFill>
                  <a:schemeClr val="tx1"/>
                </a:solidFill>
              </a:rPr>
              <a:t> 每周三</a:t>
            </a:r>
            <a:endParaRPr kumimoji="1" lang="en-US" altLang="zh-CN" sz="1800" dirty="0">
              <a:solidFill>
                <a:schemeClr val="tx1"/>
              </a:solidFill>
            </a:endParaRPr>
          </a:p>
          <a:p>
            <a:pPr lvl="1"/>
            <a:r>
              <a:rPr kumimoji="1" lang="zh-CN" altLang="en-US" sz="1800" dirty="0">
                <a:solidFill>
                  <a:schemeClr val="tx1"/>
                </a:solidFill>
              </a:rPr>
              <a:t>确认、分类、优先级</a:t>
            </a:r>
            <a:endParaRPr kumimoji="1" lang="en-US" altLang="zh-CN" sz="1800" dirty="0">
              <a:solidFill>
                <a:schemeClr val="tx1"/>
              </a:solidFill>
            </a:endParaRPr>
          </a:p>
          <a:p>
            <a:pPr lvl="1"/>
            <a:r>
              <a:rPr kumimoji="1" lang="zh-CN" altLang="en-US" sz="1800" dirty="0">
                <a:solidFill>
                  <a:schemeClr val="tx1"/>
                </a:solidFill>
              </a:rPr>
              <a:t>确保用户问题和贡献者 </a:t>
            </a:r>
            <a:r>
              <a:rPr kumimoji="1" lang="en-US" altLang="zh-CN" sz="1800" dirty="0">
                <a:solidFill>
                  <a:schemeClr val="tx1"/>
                </a:solidFill>
              </a:rPr>
              <a:t>PR</a:t>
            </a:r>
            <a:r>
              <a:rPr kumimoji="1" lang="zh-CN" altLang="en-US" sz="1800" dirty="0">
                <a:solidFill>
                  <a:schemeClr val="tx1"/>
                </a:solidFill>
              </a:rPr>
              <a:t> 能够有相对及时的响应</a:t>
            </a:r>
            <a:endParaRPr kumimoji="1" lang="en-US" altLang="zh-CN" sz="1800" dirty="0">
              <a:solidFill>
                <a:schemeClr val="tx1"/>
              </a:solidFill>
            </a:endParaRPr>
          </a:p>
          <a:p>
            <a:r>
              <a:rPr kumimoji="1" lang="en-US" altLang="zh-CN" sz="1800" dirty="0">
                <a:solidFill>
                  <a:schemeClr val="tx1"/>
                </a:solidFill>
              </a:rPr>
              <a:t>Slack</a:t>
            </a:r>
            <a:r>
              <a:rPr kumimoji="1" lang="zh-CN" altLang="en-US" sz="1800" dirty="0">
                <a:solidFill>
                  <a:schemeClr val="tx1"/>
                </a:solidFill>
              </a:rPr>
              <a:t> </a:t>
            </a:r>
            <a:r>
              <a:rPr kumimoji="1" lang="en-US" altLang="zh-CN" sz="1800" dirty="0">
                <a:solidFill>
                  <a:schemeClr val="tx1"/>
                </a:solidFill>
              </a:rPr>
              <a:t>#sig-node</a:t>
            </a:r>
            <a:r>
              <a:rPr kumimoji="1" lang="zh-CN" altLang="en-US" sz="1800" dirty="0">
                <a:solidFill>
                  <a:schemeClr val="tx1"/>
                </a:solidFill>
              </a:rPr>
              <a:t> 历史讨论可追溯</a:t>
            </a:r>
            <a:endParaRPr kumimoji="1" lang="en-US" altLang="zh-CN" sz="1800" dirty="0">
              <a:solidFill>
                <a:schemeClr val="tx1"/>
              </a:solidFill>
            </a:endParaRPr>
          </a:p>
          <a:p>
            <a:r>
              <a:rPr kumimoji="1" lang="zh-CN" altLang="en-US" sz="1800" dirty="0">
                <a:solidFill>
                  <a:schemeClr val="tx1"/>
                </a:solidFill>
              </a:rPr>
              <a:t>邮件组 可自主订阅</a:t>
            </a:r>
            <a:endParaRPr kumimoji="1" lang="en-US" altLang="zh-CN" sz="1800" dirty="0">
              <a:solidFill>
                <a:schemeClr val="tx1"/>
              </a:solidFill>
            </a:endParaRPr>
          </a:p>
        </p:txBody>
      </p:sp>
      <p:sp>
        <p:nvSpPr>
          <p:cNvPr id="4" name="文本占位符 3">
            <a:extLst>
              <a:ext uri="{FF2B5EF4-FFF2-40B4-BE49-F238E27FC236}">
                <a16:creationId xmlns:a16="http://schemas.microsoft.com/office/drawing/2014/main" id="{7224B03B-9CBA-560C-B50E-DCFFD5FAFCAC}"/>
              </a:ext>
            </a:extLst>
          </p:cNvPr>
          <p:cNvSpPr>
            <a:spLocks noGrp="1"/>
          </p:cNvSpPr>
          <p:nvPr>
            <p:ph type="body" idx="2"/>
          </p:nvPr>
        </p:nvSpPr>
        <p:spPr/>
        <p:txBody>
          <a:bodyPr/>
          <a:lstStyle/>
          <a:p>
            <a:pPr marL="139700" indent="0" rtl="0">
              <a:spcBef>
                <a:spcPts val="2000"/>
              </a:spcBef>
              <a:spcAft>
                <a:spcPts val="600"/>
              </a:spcAft>
              <a:buNone/>
            </a:pPr>
            <a:r>
              <a:rPr lang="en" altLang="zh-CN" sz="1800" b="0" i="0" u="none" strike="noStrike" dirty="0">
                <a:solidFill>
                  <a:srgbClr val="000000"/>
                </a:solidFill>
                <a:effectLst/>
                <a:latin typeface="Arial" panose="020B0604020202020204" pitchFamily="34" charset="0"/>
              </a:rPr>
              <a:t>SIG Health</a:t>
            </a:r>
            <a:r>
              <a:rPr lang="zh-CN" altLang="en-US" sz="1800" b="0" i="0" u="none" strike="noStrike" dirty="0">
                <a:solidFill>
                  <a:srgbClr val="000000"/>
                </a:solidFill>
                <a:effectLst/>
                <a:latin typeface="Arial" panose="020B0604020202020204" pitchFamily="34" charset="0"/>
              </a:rPr>
              <a:t> 健康指标</a:t>
            </a:r>
            <a:endParaRPr lang="en" altLang="zh-CN" b="1" dirty="0">
              <a:effectLst/>
            </a:endParaRPr>
          </a:p>
          <a:p>
            <a:pPr fontAlgn="base"/>
            <a:r>
              <a:rPr lang="en" altLang="zh-CN" sz="1800" b="0" i="0" u="none" strike="noStrike" dirty="0">
                <a:solidFill>
                  <a:srgbClr val="000000"/>
                </a:solidFill>
                <a:effectLst/>
                <a:latin typeface="Arial" panose="020B0604020202020204" pitchFamily="34" charset="0"/>
              </a:rPr>
              <a:t>PR Stats: </a:t>
            </a:r>
            <a:r>
              <a:rPr lang="en" altLang="zh-CN" sz="1800" b="0" i="0" u="sng" strike="noStrike" dirty="0">
                <a:solidFill>
                  <a:srgbClr val="1155CC"/>
                </a:solidFill>
                <a:effectLst/>
                <a:latin typeface="Arial" panose="020B0604020202020204" pitchFamily="34" charset="0"/>
                <a:hlinkClick r:id="rId3"/>
              </a:rPr>
              <a:t>Awaiting</a:t>
            </a:r>
            <a:r>
              <a:rPr lang="en" altLang="zh-CN" sz="1800" b="0" i="0" u="none" strike="noStrike" dirty="0">
                <a:solidFill>
                  <a:srgbClr val="000000"/>
                </a:solidFill>
                <a:effectLst/>
                <a:latin typeface="Arial" panose="020B0604020202020204" pitchFamily="34" charset="0"/>
              </a:rPr>
              <a:t>, </a:t>
            </a:r>
            <a:r>
              <a:rPr lang="en" altLang="zh-CN" sz="1800" b="0" i="0" u="sng" strike="noStrike" dirty="0">
                <a:solidFill>
                  <a:srgbClr val="1155CC"/>
                </a:solidFill>
                <a:effectLst/>
                <a:latin typeface="Arial" panose="020B0604020202020204" pitchFamily="34" charset="0"/>
                <a:hlinkClick r:id="rId4"/>
              </a:rPr>
              <a:t>Inactive</a:t>
            </a:r>
            <a:r>
              <a:rPr lang="en" altLang="zh-CN" sz="1800" b="0" i="0" u="none" strike="noStrike" dirty="0">
                <a:solidFill>
                  <a:srgbClr val="000000"/>
                </a:solidFill>
                <a:effectLst/>
                <a:latin typeface="Arial" panose="020B0604020202020204" pitchFamily="34" charset="0"/>
              </a:rPr>
              <a:t>, </a:t>
            </a:r>
            <a:r>
              <a:rPr lang="en" altLang="zh-CN" sz="1800" b="0" i="0" u="sng" strike="noStrike" dirty="0">
                <a:solidFill>
                  <a:srgbClr val="1155CC"/>
                </a:solidFill>
                <a:effectLst/>
                <a:latin typeface="Arial" panose="020B0604020202020204" pitchFamily="34" charset="0"/>
                <a:hlinkClick r:id="rId5"/>
              </a:rPr>
              <a:t>Throughput vs Reviewer Pool</a:t>
            </a:r>
            <a:r>
              <a:rPr lang="en" altLang="zh-CN" sz="1800" b="0" i="0" u="none" strike="noStrike" dirty="0">
                <a:solidFill>
                  <a:srgbClr val="000000"/>
                </a:solidFill>
                <a:effectLst/>
                <a:latin typeface="Arial" panose="020B0604020202020204" pitchFamily="34" charset="0"/>
              </a:rPr>
              <a:t>, </a:t>
            </a:r>
            <a:r>
              <a:rPr lang="en" altLang="zh-CN" sz="1800" b="0" i="0" u="sng" strike="noStrike" dirty="0">
                <a:solidFill>
                  <a:srgbClr val="1155CC"/>
                </a:solidFill>
                <a:effectLst/>
                <a:latin typeface="Arial" panose="020B0604020202020204" pitchFamily="34" charset="0"/>
                <a:hlinkClick r:id="rId6"/>
              </a:rPr>
              <a:t>Currently Open</a:t>
            </a:r>
            <a:r>
              <a:rPr lang="en" altLang="zh-CN" sz="1800" b="0" i="0" u="none" strike="noStrike" dirty="0">
                <a:solidFill>
                  <a:srgbClr val="000000"/>
                </a:solidFill>
                <a:effectLst/>
                <a:latin typeface="Arial" panose="020B0604020202020204" pitchFamily="34" charset="0"/>
              </a:rPr>
              <a:t>, </a:t>
            </a:r>
            <a:r>
              <a:rPr lang="en" altLang="zh-CN" sz="1800" b="0" i="0" u="sng" strike="noStrike" dirty="0">
                <a:solidFill>
                  <a:srgbClr val="1155CC"/>
                </a:solidFill>
                <a:effectLst/>
                <a:latin typeface="Arial" panose="020B0604020202020204" pitchFamily="34" charset="0"/>
                <a:hlinkClick r:id="rId7"/>
              </a:rPr>
              <a:t>Rate of PRs Opened</a:t>
            </a:r>
            <a:r>
              <a:rPr lang="en" altLang="zh-CN" sz="1800" b="0" i="0" u="none" strike="noStrike" dirty="0">
                <a:solidFill>
                  <a:srgbClr val="000000"/>
                </a:solidFill>
                <a:effectLst/>
                <a:latin typeface="Arial" panose="020B0604020202020204" pitchFamily="34" charset="0"/>
              </a:rPr>
              <a:t>,</a:t>
            </a:r>
          </a:p>
          <a:p>
            <a:r>
              <a:rPr lang="en" altLang="zh-CN" sz="1800" b="0" i="0" u="none" strike="noStrike" dirty="0">
                <a:solidFill>
                  <a:srgbClr val="000000"/>
                </a:solidFill>
                <a:effectLst/>
                <a:latin typeface="Arial" panose="020B0604020202020204" pitchFamily="34" charset="0"/>
              </a:rPr>
              <a:t>PRs: </a:t>
            </a:r>
            <a:r>
              <a:rPr lang="en" altLang="zh-CN" sz="1800" b="0" i="0" u="sng" strike="noStrike" dirty="0">
                <a:solidFill>
                  <a:srgbClr val="1155CC"/>
                </a:solidFill>
                <a:effectLst/>
                <a:latin typeface="Arial" panose="020B0604020202020204" pitchFamily="34" charset="0"/>
                <a:hlinkClick r:id="rId8"/>
              </a:rPr>
              <a:t>Needing Approval</a:t>
            </a:r>
            <a:r>
              <a:rPr lang="en" altLang="zh-CN" sz="1800" b="0" i="0" u="none" strike="noStrike" dirty="0">
                <a:solidFill>
                  <a:srgbClr val="000000"/>
                </a:solidFill>
                <a:effectLst/>
                <a:latin typeface="Arial" panose="020B0604020202020204" pitchFamily="34" charset="0"/>
              </a:rPr>
              <a:t>, </a:t>
            </a:r>
            <a:r>
              <a:rPr lang="en" altLang="zh-CN" sz="1800" b="0" i="0" u="sng" strike="noStrike" dirty="0">
                <a:solidFill>
                  <a:srgbClr val="1155CC"/>
                </a:solidFill>
                <a:effectLst/>
                <a:latin typeface="Arial" panose="020B0604020202020204" pitchFamily="34" charset="0"/>
                <a:hlinkClick r:id="rId9"/>
              </a:rPr>
              <a:t>Needing Review/Lgtm</a:t>
            </a:r>
            <a:r>
              <a:rPr lang="en" altLang="zh-CN" sz="1800" b="0" i="0" u="none" strike="noStrike" dirty="0">
                <a:solidFill>
                  <a:srgbClr val="000000"/>
                </a:solidFill>
                <a:effectLst/>
                <a:latin typeface="Arial" panose="020B0604020202020204" pitchFamily="34" charset="0"/>
              </a:rPr>
              <a:t>, </a:t>
            </a:r>
            <a:r>
              <a:rPr lang="en" altLang="zh-CN" sz="1800" b="0" i="0" u="sng" strike="noStrike" dirty="0">
                <a:solidFill>
                  <a:srgbClr val="1155CC"/>
                </a:solidFill>
                <a:effectLst/>
                <a:latin typeface="Arial" panose="020B0604020202020204" pitchFamily="34" charset="0"/>
                <a:hlinkClick r:id="rId10"/>
              </a:rPr>
              <a:t>Needing Assignee</a:t>
            </a:r>
            <a:endParaRPr kumimoji="1" lang="zh-CN" altLang="en-US" dirty="0"/>
          </a:p>
        </p:txBody>
      </p:sp>
      <p:sp>
        <p:nvSpPr>
          <p:cNvPr id="6" name="文本框 5">
            <a:extLst>
              <a:ext uri="{FF2B5EF4-FFF2-40B4-BE49-F238E27FC236}">
                <a16:creationId xmlns:a16="http://schemas.microsoft.com/office/drawing/2014/main" id="{0A16952A-7AE9-5050-7DE1-B4297E8B9E8D}"/>
              </a:ext>
            </a:extLst>
          </p:cNvPr>
          <p:cNvSpPr txBox="1"/>
          <p:nvPr/>
        </p:nvSpPr>
        <p:spPr>
          <a:xfrm>
            <a:off x="481262" y="4414986"/>
            <a:ext cx="8351037" cy="523220"/>
          </a:xfrm>
          <a:prstGeom prst="rect">
            <a:avLst/>
          </a:prstGeom>
          <a:noFill/>
        </p:spPr>
        <p:txBody>
          <a:bodyPr wrap="square">
            <a:spAutoFit/>
          </a:bodyPr>
          <a:lstStyle/>
          <a:p>
            <a:r>
              <a:rPr kumimoji="1" lang="zh-CN" altLang="en-US" sz="1400" dirty="0">
                <a:solidFill>
                  <a:schemeClr val="tx1"/>
                </a:solidFill>
              </a:rPr>
              <a:t>注意：社区大部分会议时间在凌晨</a:t>
            </a:r>
            <a:r>
              <a:rPr kumimoji="1" lang="en-US" altLang="zh-CN" sz="1400" dirty="0">
                <a:solidFill>
                  <a:schemeClr val="tx1"/>
                </a:solidFill>
              </a:rPr>
              <a:t>0-5</a:t>
            </a:r>
            <a:r>
              <a:rPr kumimoji="1" lang="zh-CN" altLang="en-US" sz="1400" dirty="0">
                <a:solidFill>
                  <a:schemeClr val="tx1"/>
                </a:solidFill>
              </a:rPr>
              <a:t>点；部分</a:t>
            </a:r>
            <a:r>
              <a:rPr kumimoji="1" lang="en-US" altLang="zh-CN" sz="1400" dirty="0">
                <a:solidFill>
                  <a:schemeClr val="tx1"/>
                </a:solidFill>
              </a:rPr>
              <a:t>SIG</a:t>
            </a:r>
            <a:r>
              <a:rPr kumimoji="1" lang="zh-CN" altLang="en-US" sz="1400" dirty="0">
                <a:solidFill>
                  <a:schemeClr val="tx1"/>
                </a:solidFill>
              </a:rPr>
              <a:t>会设置 </a:t>
            </a:r>
            <a:r>
              <a:rPr kumimoji="1" lang="en-US" altLang="zh-CN" sz="1400" dirty="0">
                <a:solidFill>
                  <a:schemeClr val="tx1"/>
                </a:solidFill>
              </a:rPr>
              <a:t>APAC</a:t>
            </a:r>
            <a:r>
              <a:rPr kumimoji="1" lang="zh-CN" altLang="en-US" sz="1400" dirty="0">
                <a:solidFill>
                  <a:schemeClr val="tx1"/>
                </a:solidFill>
              </a:rPr>
              <a:t> 时间的会议，比如 </a:t>
            </a:r>
            <a:r>
              <a:rPr kumimoji="1" lang="en-US" altLang="zh-CN" sz="1400" dirty="0">
                <a:solidFill>
                  <a:schemeClr val="tx1"/>
                </a:solidFill>
              </a:rPr>
              <a:t>SIG-Release</a:t>
            </a:r>
            <a:r>
              <a:rPr kumimoji="1" lang="zh-CN" altLang="en-US" sz="1400" dirty="0">
                <a:solidFill>
                  <a:schemeClr val="tx1"/>
                </a:solidFill>
              </a:rPr>
              <a:t> 和 </a:t>
            </a:r>
            <a:r>
              <a:rPr kumimoji="1" lang="en-US" altLang="zh-CN" sz="1400" dirty="0" err="1">
                <a:solidFill>
                  <a:schemeClr val="tx1"/>
                </a:solidFill>
              </a:rPr>
              <a:t>ContribEx</a:t>
            </a:r>
            <a:r>
              <a:rPr kumimoji="1" lang="zh-CN" altLang="en-US" dirty="0">
                <a:solidFill>
                  <a:schemeClr val="tx1"/>
                </a:solidFill>
              </a:rPr>
              <a:t>。</a:t>
            </a:r>
            <a:endParaRPr lang="zh-CN" altLang="en-US" dirty="0"/>
          </a:p>
        </p:txBody>
      </p:sp>
    </p:spTree>
    <p:extLst>
      <p:ext uri="{BB962C8B-B14F-4D97-AF65-F5344CB8AC3E}">
        <p14:creationId xmlns:p14="http://schemas.microsoft.com/office/powerpoint/2010/main" val="574744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FF020-83C8-0C29-58B0-54E52BC16A5C}"/>
              </a:ext>
            </a:extLst>
          </p:cNvPr>
          <p:cNvSpPr>
            <a:spLocks noGrp="1"/>
          </p:cNvSpPr>
          <p:nvPr>
            <p:ph type="title"/>
          </p:nvPr>
        </p:nvSpPr>
        <p:spPr/>
        <p:txBody>
          <a:bodyPr>
            <a:normAutofit fontScale="90000"/>
          </a:bodyPr>
          <a:lstStyle/>
          <a:p>
            <a:r>
              <a:rPr kumimoji="1" lang="zh-CN" altLang="en-US" dirty="0"/>
              <a:t>项目持续推广</a:t>
            </a:r>
          </a:p>
        </p:txBody>
      </p:sp>
      <p:sp>
        <p:nvSpPr>
          <p:cNvPr id="3" name="文本占位符 2">
            <a:extLst>
              <a:ext uri="{FF2B5EF4-FFF2-40B4-BE49-F238E27FC236}">
                <a16:creationId xmlns:a16="http://schemas.microsoft.com/office/drawing/2014/main" id="{DF4155F9-088A-1F08-C365-A42BAA6F091C}"/>
              </a:ext>
            </a:extLst>
          </p:cNvPr>
          <p:cNvSpPr>
            <a:spLocks noGrp="1"/>
          </p:cNvSpPr>
          <p:nvPr>
            <p:ph type="body" idx="1"/>
          </p:nvPr>
        </p:nvSpPr>
        <p:spPr>
          <a:xfrm>
            <a:off x="212651" y="1152475"/>
            <a:ext cx="4359349" cy="3416400"/>
          </a:xfrm>
        </p:spPr>
        <p:txBody>
          <a:bodyPr>
            <a:normAutofit lnSpcReduction="10000"/>
          </a:bodyPr>
          <a:lstStyle/>
          <a:p>
            <a:pPr marL="139700" indent="0">
              <a:buNone/>
            </a:pPr>
            <a:r>
              <a:rPr kumimoji="1" lang="zh-CN" altLang="en-US" dirty="0"/>
              <a:t>用户</a:t>
            </a:r>
            <a:endParaRPr kumimoji="1" lang="en-US" altLang="zh-CN" dirty="0"/>
          </a:p>
          <a:p>
            <a:pPr>
              <a:buFont typeface="+mj-lt"/>
              <a:buAutoNum type="arabicPeriod"/>
            </a:pPr>
            <a:r>
              <a:rPr lang="zh-CN" altLang="en-US" b="1" dirty="0"/>
              <a:t>建立沟通反馈渠道</a:t>
            </a:r>
            <a:r>
              <a:rPr lang="zh-CN" altLang="en-US" dirty="0"/>
              <a:t>：理解用户痛点，及时响应支持需求。</a:t>
            </a:r>
          </a:p>
          <a:p>
            <a:pPr>
              <a:buFont typeface="+mj-lt"/>
              <a:buAutoNum type="arabicPeriod"/>
            </a:pPr>
            <a:r>
              <a:rPr lang="zh-CN" altLang="en-US" b="1" dirty="0"/>
              <a:t>收集用户案例</a:t>
            </a:r>
            <a:r>
              <a:rPr lang="zh-CN" altLang="en-US" dirty="0"/>
              <a:t>：展示成功故事，提升可信度。</a:t>
            </a:r>
          </a:p>
          <a:p>
            <a:pPr>
              <a:buFont typeface="+mj-lt"/>
              <a:buAutoNum type="arabicPeriod"/>
            </a:pPr>
            <a:r>
              <a:rPr lang="zh-CN" altLang="en-US" b="1" dirty="0"/>
              <a:t>定期更新</a:t>
            </a:r>
            <a:r>
              <a:rPr lang="zh-CN" altLang="en-US" dirty="0"/>
              <a:t>：发布新版本，修复问题并保持兼容。</a:t>
            </a:r>
          </a:p>
          <a:p>
            <a:pPr>
              <a:buFont typeface="+mj-lt"/>
              <a:buAutoNum type="arabicPeriod"/>
            </a:pPr>
            <a:r>
              <a:rPr lang="zh-CN" altLang="en-US" b="1" dirty="0"/>
              <a:t>组织</a:t>
            </a:r>
            <a:r>
              <a:rPr lang="en" altLang="zh-CN" b="1" dirty="0"/>
              <a:t>Workshop</a:t>
            </a:r>
            <a:r>
              <a:rPr lang="zh-CN" altLang="en-US" b="1" dirty="0"/>
              <a:t>和</a:t>
            </a:r>
            <a:r>
              <a:rPr lang="en" altLang="zh-CN" b="1" dirty="0"/>
              <a:t>Demo</a:t>
            </a:r>
            <a:r>
              <a:rPr lang="zh-CN" altLang="en" dirty="0"/>
              <a:t>：</a:t>
            </a:r>
            <a:r>
              <a:rPr lang="zh-CN" altLang="en-US" dirty="0"/>
              <a:t>提供上手培训、</a:t>
            </a:r>
            <a:r>
              <a:rPr lang="en" altLang="zh-CN" dirty="0"/>
              <a:t>Demo</a:t>
            </a:r>
            <a:r>
              <a:rPr lang="zh-CN" altLang="en-US" dirty="0"/>
              <a:t>环境和在线沙箱。</a:t>
            </a:r>
          </a:p>
          <a:p>
            <a:pPr>
              <a:buFont typeface="+mj-lt"/>
              <a:buAutoNum type="arabicPeriod"/>
            </a:pPr>
            <a:r>
              <a:rPr lang="zh-CN" altLang="en-US" b="1" dirty="0"/>
              <a:t>社区推广</a:t>
            </a:r>
            <a:r>
              <a:rPr lang="zh-CN" altLang="en-US" dirty="0"/>
              <a:t>：通过活动、社交媒体和技术文章扩大影响。</a:t>
            </a:r>
          </a:p>
          <a:p>
            <a:pPr>
              <a:buFont typeface="+mj-lt"/>
              <a:buAutoNum type="arabicPeriod"/>
            </a:pPr>
            <a:r>
              <a:rPr lang="zh-CN" altLang="en-US" b="1" dirty="0"/>
              <a:t>鼓励用户分享</a:t>
            </a:r>
            <a:r>
              <a:rPr lang="zh-CN" altLang="en-US" dirty="0"/>
              <a:t>：邀请用户分享经验，增强社区互动。</a:t>
            </a:r>
          </a:p>
          <a:p>
            <a:pPr>
              <a:buFont typeface="+mj-lt"/>
              <a:buAutoNum type="arabicPeriod"/>
            </a:pPr>
            <a:r>
              <a:rPr lang="zh-CN" altLang="en-US" b="1" dirty="0"/>
              <a:t>建立</a:t>
            </a:r>
            <a:r>
              <a:rPr lang="en" altLang="zh-CN" b="1" dirty="0"/>
              <a:t>End User</a:t>
            </a:r>
            <a:r>
              <a:rPr lang="zh-CN" altLang="en-US" b="1" dirty="0"/>
              <a:t>用户组</a:t>
            </a:r>
            <a:r>
              <a:rPr lang="zh-CN" altLang="en-US" dirty="0"/>
              <a:t>：组织活动，促进用户间交流。</a:t>
            </a:r>
          </a:p>
          <a:p>
            <a:pPr>
              <a:buFont typeface="+mj-lt"/>
              <a:buAutoNum type="arabicPeriod"/>
            </a:pPr>
            <a:r>
              <a:rPr lang="zh-CN" altLang="en-US" b="1" dirty="0"/>
              <a:t>推动商业化</a:t>
            </a:r>
            <a:r>
              <a:rPr lang="zh-CN" altLang="en-US" dirty="0"/>
              <a:t>：支持二次开发，构建商业生态。</a:t>
            </a:r>
          </a:p>
        </p:txBody>
      </p:sp>
      <p:sp>
        <p:nvSpPr>
          <p:cNvPr id="4" name="文本占位符 3">
            <a:extLst>
              <a:ext uri="{FF2B5EF4-FFF2-40B4-BE49-F238E27FC236}">
                <a16:creationId xmlns:a16="http://schemas.microsoft.com/office/drawing/2014/main" id="{3DECFE6A-18AB-3E6D-AE41-9C17C3F0B744}"/>
              </a:ext>
            </a:extLst>
          </p:cNvPr>
          <p:cNvSpPr>
            <a:spLocks noGrp="1"/>
          </p:cNvSpPr>
          <p:nvPr>
            <p:ph type="body" idx="2"/>
          </p:nvPr>
        </p:nvSpPr>
        <p:spPr>
          <a:xfrm>
            <a:off x="4572000" y="1152475"/>
            <a:ext cx="4572000" cy="3416400"/>
          </a:xfrm>
        </p:spPr>
        <p:txBody>
          <a:bodyPr>
            <a:normAutofit fontScale="92500"/>
          </a:bodyPr>
          <a:lstStyle/>
          <a:p>
            <a:pPr marL="139700" indent="0">
              <a:buNone/>
            </a:pPr>
            <a:r>
              <a:rPr kumimoji="1" lang="zh-CN" altLang="en-US" dirty="0"/>
              <a:t>贡献者</a:t>
            </a:r>
            <a:endParaRPr kumimoji="1" lang="en-US" altLang="zh-CN" dirty="0"/>
          </a:p>
          <a:p>
            <a:pPr>
              <a:buFont typeface="+mj-lt"/>
              <a:buAutoNum type="arabicPeriod"/>
            </a:pPr>
            <a:r>
              <a:rPr lang="zh-CN" altLang="en-US" b="1" dirty="0"/>
              <a:t>完善文档</a:t>
            </a:r>
            <a:r>
              <a:rPr lang="zh-CN" altLang="en-US" dirty="0"/>
              <a:t>：</a:t>
            </a:r>
          </a:p>
          <a:p>
            <a:pPr marL="742950" lvl="1" indent="-285750"/>
            <a:r>
              <a:rPr lang="en" altLang="zh-CN" b="1" dirty="0"/>
              <a:t>README</a:t>
            </a:r>
            <a:r>
              <a:rPr lang="zh-CN" altLang="en" dirty="0"/>
              <a:t>：</a:t>
            </a:r>
            <a:r>
              <a:rPr lang="zh-CN" altLang="en-US" dirty="0"/>
              <a:t>简明介绍项目目标、优势和使用方法。</a:t>
            </a:r>
          </a:p>
          <a:p>
            <a:pPr marL="742950" lvl="1" indent="-285750"/>
            <a:r>
              <a:rPr lang="zh-CN" altLang="en-US" b="1" dirty="0"/>
              <a:t>贡献指南</a:t>
            </a:r>
            <a:r>
              <a:rPr lang="zh-CN" altLang="en-US" dirty="0"/>
              <a:t>：说明开发环境搭建、测试步骤等。</a:t>
            </a:r>
          </a:p>
          <a:p>
            <a:pPr marL="742950" lvl="1" indent="-285750"/>
            <a:r>
              <a:rPr lang="zh-CN" altLang="en-US" b="1" dirty="0"/>
              <a:t>架构文档</a:t>
            </a:r>
            <a:r>
              <a:rPr lang="zh-CN" altLang="en-US" dirty="0"/>
              <a:t>：帮助贡献者理解项目结构和设计思路。</a:t>
            </a:r>
          </a:p>
          <a:p>
            <a:pPr>
              <a:buFont typeface="+mj-lt"/>
              <a:buAutoNum type="arabicPeriod"/>
            </a:pPr>
            <a:r>
              <a:rPr lang="zh-CN" altLang="en-US" b="1" dirty="0"/>
              <a:t>明确任务拆分</a:t>
            </a:r>
            <a:r>
              <a:rPr lang="zh-CN" altLang="en-US" dirty="0"/>
              <a:t>：</a:t>
            </a:r>
          </a:p>
          <a:p>
            <a:pPr marL="742950" lvl="1" indent="-285750"/>
            <a:r>
              <a:rPr lang="zh-CN" altLang="en-US" dirty="0"/>
              <a:t>通过</a:t>
            </a:r>
            <a:r>
              <a:rPr lang="en" altLang="zh-CN" b="1" dirty="0"/>
              <a:t>Good First Issue</a:t>
            </a:r>
            <a:r>
              <a:rPr lang="zh-CN" altLang="en-US" dirty="0"/>
              <a:t>和</a:t>
            </a:r>
            <a:r>
              <a:rPr lang="en" altLang="zh-CN" b="1" dirty="0"/>
              <a:t>Help Wanted</a:t>
            </a:r>
            <a:r>
              <a:rPr lang="zh-CN" altLang="en-US" dirty="0"/>
              <a:t>标签，</a:t>
            </a:r>
            <a:endParaRPr lang="en-US" altLang="zh-CN" dirty="0"/>
          </a:p>
          <a:p>
            <a:pPr marL="742950" lvl="1" indent="-285750"/>
            <a:r>
              <a:rPr lang="zh-CN" altLang="en-US" dirty="0"/>
              <a:t>标注难度、优先级和目标。</a:t>
            </a:r>
          </a:p>
          <a:p>
            <a:pPr>
              <a:buFont typeface="+mj-lt"/>
              <a:buAutoNum type="arabicPeriod"/>
            </a:pPr>
            <a:r>
              <a:rPr lang="zh-CN" altLang="en-US" b="1" dirty="0"/>
              <a:t>组织定期活动</a:t>
            </a:r>
            <a:r>
              <a:rPr lang="zh-CN" altLang="en-US" dirty="0"/>
              <a:t>：</a:t>
            </a:r>
          </a:p>
          <a:p>
            <a:pPr marL="742950" lvl="1" indent="-285750"/>
            <a:r>
              <a:rPr lang="zh-CN" altLang="en-US" dirty="0"/>
              <a:t>举办例会、分享会议纪要和录像，促进参与。</a:t>
            </a:r>
          </a:p>
          <a:p>
            <a:pPr marL="742950" lvl="1" indent="-285750"/>
            <a:r>
              <a:rPr lang="zh-CN" altLang="en-US" dirty="0"/>
              <a:t>提供项目决策参与机会。</a:t>
            </a:r>
          </a:p>
          <a:p>
            <a:pPr>
              <a:buFont typeface="+mj-lt"/>
              <a:buAutoNum type="arabicPeriod"/>
            </a:pPr>
            <a:r>
              <a:rPr lang="zh-CN" altLang="en-US" b="1" dirty="0"/>
              <a:t>贡献者激励</a:t>
            </a:r>
            <a:r>
              <a:rPr lang="zh-CN" altLang="en-US" dirty="0"/>
              <a:t>：</a:t>
            </a:r>
          </a:p>
          <a:p>
            <a:pPr marL="742950" lvl="1" indent="-285750"/>
            <a:r>
              <a:rPr lang="zh-CN" altLang="en-US" dirty="0"/>
              <a:t>徽章、活动邀请、演讲机会、维护者身份、社区投票权等。</a:t>
            </a:r>
          </a:p>
          <a:p>
            <a:pPr>
              <a:buFont typeface="+mj-lt"/>
              <a:buAutoNum type="arabicPeriod"/>
            </a:pPr>
            <a:r>
              <a:rPr lang="zh-CN" altLang="en-US" b="1" dirty="0"/>
              <a:t>提供培训和导师计划</a:t>
            </a:r>
            <a:r>
              <a:rPr lang="zh-CN" altLang="en-US" dirty="0"/>
              <a:t>：</a:t>
            </a:r>
          </a:p>
          <a:p>
            <a:pPr marL="742950" lvl="1" indent="-285750"/>
            <a:r>
              <a:rPr lang="zh-CN" altLang="en-US" dirty="0"/>
              <a:t>帮助新贡献者快速上手和成长。</a:t>
            </a:r>
            <a:endParaRPr lang="en-US" altLang="zh-CN" dirty="0"/>
          </a:p>
          <a:p>
            <a:pPr lvl="1"/>
            <a:endParaRPr kumimoji="1" lang="en-US" altLang="zh-CN" dirty="0"/>
          </a:p>
          <a:p>
            <a:pPr lvl="1"/>
            <a:endParaRPr kumimoji="1" lang="zh-CN" altLang="en-US" dirty="0"/>
          </a:p>
        </p:txBody>
      </p:sp>
    </p:spTree>
    <p:extLst>
      <p:ext uri="{BB962C8B-B14F-4D97-AF65-F5344CB8AC3E}">
        <p14:creationId xmlns:p14="http://schemas.microsoft.com/office/powerpoint/2010/main" val="1526098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37328-3D4F-A5F4-F2A7-B037182065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5EC746-2EB8-65D9-581C-A2BD9C4D7688}"/>
              </a:ext>
            </a:extLst>
          </p:cNvPr>
          <p:cNvSpPr>
            <a:spLocks noGrp="1"/>
          </p:cNvSpPr>
          <p:nvPr>
            <p:ph type="title"/>
          </p:nvPr>
        </p:nvSpPr>
        <p:spPr/>
        <p:txBody>
          <a:bodyPr>
            <a:normAutofit/>
          </a:bodyPr>
          <a:lstStyle/>
          <a:p>
            <a:r>
              <a:rPr lang="en" altLang="zh-CN" dirty="0" err="1">
                <a:solidFill>
                  <a:schemeClr val="tx1"/>
                </a:solidFill>
              </a:rPr>
              <a:t>为什么个人会参与开源</a:t>
            </a:r>
            <a:r>
              <a:rPr lang="en" altLang="zh-CN" dirty="0">
                <a:solidFill>
                  <a:schemeClr val="tx1"/>
                </a:solidFill>
              </a:rPr>
              <a:t>？</a:t>
            </a:r>
            <a:endParaRPr kumimoji="1" lang="zh-CN" altLang="en-US" dirty="0">
              <a:solidFill>
                <a:schemeClr val="tx1"/>
              </a:solidFill>
            </a:endParaRPr>
          </a:p>
        </p:txBody>
      </p:sp>
      <p:sp>
        <p:nvSpPr>
          <p:cNvPr id="3" name="文本占位符 2">
            <a:extLst>
              <a:ext uri="{FF2B5EF4-FFF2-40B4-BE49-F238E27FC236}">
                <a16:creationId xmlns:a16="http://schemas.microsoft.com/office/drawing/2014/main" id="{36275C98-5B0D-E169-07A9-1B895CA084C8}"/>
              </a:ext>
            </a:extLst>
          </p:cNvPr>
          <p:cNvSpPr>
            <a:spLocks noGrp="1"/>
          </p:cNvSpPr>
          <p:nvPr>
            <p:ph type="body" idx="1"/>
          </p:nvPr>
        </p:nvSpPr>
        <p:spPr>
          <a:noFill/>
        </p:spPr>
        <p:txBody>
          <a:bodyPr>
            <a:normAutofit/>
          </a:bodyPr>
          <a:lstStyle/>
          <a:p>
            <a:pPr marL="285750" indent="-285750">
              <a:lnSpc>
                <a:spcPct val="150000"/>
              </a:lnSpc>
              <a:buClr>
                <a:schemeClr val="tx1"/>
              </a:buClr>
              <a:buSzPts val="1400"/>
            </a:pPr>
            <a:r>
              <a:rPr lang="zh-CN" altLang="en-US" sz="1800" b="0" i="0" dirty="0">
                <a:solidFill>
                  <a:schemeClr val="tx1"/>
                </a:solidFill>
                <a:latin typeface="Arial"/>
                <a:ea typeface="Arial"/>
                <a:cs typeface="Arial"/>
                <a:sym typeface="Arial"/>
              </a:rPr>
              <a:t>学习</a:t>
            </a:r>
            <a:endParaRPr lang="zh-CN" altLang="en-US" sz="1800" dirty="0">
              <a:solidFill>
                <a:schemeClr val="tx1"/>
              </a:solidFill>
            </a:endParaRPr>
          </a:p>
          <a:p>
            <a:pPr marL="285750" indent="-285750">
              <a:lnSpc>
                <a:spcPct val="150000"/>
              </a:lnSpc>
              <a:spcBef>
                <a:spcPts val="800"/>
              </a:spcBef>
              <a:buClr>
                <a:schemeClr val="tx1"/>
              </a:buClr>
              <a:buSzPts val="1400"/>
            </a:pPr>
            <a:r>
              <a:rPr lang="zh-CN" altLang="en-US" sz="1800" b="0" i="0" dirty="0">
                <a:solidFill>
                  <a:schemeClr val="tx1"/>
                </a:solidFill>
                <a:latin typeface="Arial"/>
                <a:ea typeface="Arial"/>
                <a:cs typeface="Arial"/>
                <a:sym typeface="Arial"/>
              </a:rPr>
              <a:t>专业的交流</a:t>
            </a:r>
            <a:endParaRPr lang="zh-CN" altLang="en-US" sz="1800" dirty="0">
              <a:solidFill>
                <a:schemeClr val="tx1"/>
              </a:solidFill>
            </a:endParaRPr>
          </a:p>
          <a:p>
            <a:pPr marL="285750" indent="-285750">
              <a:lnSpc>
                <a:spcPct val="150000"/>
              </a:lnSpc>
              <a:spcBef>
                <a:spcPts val="800"/>
              </a:spcBef>
              <a:buClr>
                <a:schemeClr val="tx1"/>
              </a:buClr>
              <a:buSzPts val="1400"/>
            </a:pPr>
            <a:r>
              <a:rPr lang="zh-CN" altLang="en-US" sz="1800" b="0" i="0" dirty="0">
                <a:solidFill>
                  <a:schemeClr val="tx1"/>
                </a:solidFill>
                <a:latin typeface="Arial"/>
                <a:ea typeface="Arial"/>
                <a:cs typeface="Arial"/>
                <a:sym typeface="Arial"/>
              </a:rPr>
              <a:t>外在的机会</a:t>
            </a:r>
            <a:endParaRPr lang="zh-CN" altLang="en-US" sz="1800" dirty="0">
              <a:solidFill>
                <a:schemeClr val="tx1"/>
              </a:solidFill>
            </a:endParaRPr>
          </a:p>
          <a:p>
            <a:pPr marL="285750" indent="-285750">
              <a:lnSpc>
                <a:spcPct val="150000"/>
              </a:lnSpc>
              <a:spcBef>
                <a:spcPts val="800"/>
              </a:spcBef>
              <a:buClr>
                <a:schemeClr val="tx1"/>
              </a:buClr>
              <a:buSzPts val="1400"/>
            </a:pPr>
            <a:r>
              <a:rPr lang="en" altLang="zh-CN" sz="1800" dirty="0">
                <a:solidFill>
                  <a:schemeClr val="tx1"/>
                </a:solidFill>
                <a:latin typeface="Arial"/>
                <a:ea typeface="Arial"/>
                <a:cs typeface="Arial"/>
                <a:sym typeface="Arial"/>
              </a:rPr>
              <a:t>Fun</a:t>
            </a:r>
            <a:endParaRPr lang="zh-CN" altLang="en-US" sz="1800" dirty="0">
              <a:solidFill>
                <a:schemeClr val="tx1"/>
              </a:solidFill>
            </a:endParaRPr>
          </a:p>
        </p:txBody>
      </p:sp>
    </p:spTree>
    <p:extLst>
      <p:ext uri="{BB962C8B-B14F-4D97-AF65-F5344CB8AC3E}">
        <p14:creationId xmlns:p14="http://schemas.microsoft.com/office/powerpoint/2010/main" val="978683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D671B8-5E8E-DE72-5CFF-6ED231703CD5}"/>
              </a:ext>
            </a:extLst>
          </p:cNvPr>
          <p:cNvPicPr>
            <a:picLocks noChangeAspect="1"/>
          </p:cNvPicPr>
          <p:nvPr/>
        </p:nvPicPr>
        <p:blipFill>
          <a:blip r:embed="rId2"/>
          <a:stretch>
            <a:fillRect/>
          </a:stretch>
        </p:blipFill>
        <p:spPr>
          <a:xfrm>
            <a:off x="0" y="0"/>
            <a:ext cx="9144000" cy="4819134"/>
          </a:xfrm>
          <a:prstGeom prst="rect">
            <a:avLst/>
          </a:prstGeom>
        </p:spPr>
      </p:pic>
    </p:spTree>
    <p:extLst>
      <p:ext uri="{BB962C8B-B14F-4D97-AF65-F5344CB8AC3E}">
        <p14:creationId xmlns:p14="http://schemas.microsoft.com/office/powerpoint/2010/main" val="1011891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1B9B2-323F-777D-1ECF-85D26E72079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29121B-F12E-8E98-05BA-8B8E851DEB1A}"/>
              </a:ext>
            </a:extLst>
          </p:cNvPr>
          <p:cNvSpPr>
            <a:spLocks noGrp="1"/>
          </p:cNvSpPr>
          <p:nvPr>
            <p:ph type="title"/>
          </p:nvPr>
        </p:nvSpPr>
        <p:spPr/>
        <p:txBody>
          <a:bodyPr>
            <a:normAutofit/>
          </a:bodyPr>
          <a:lstStyle/>
          <a:p>
            <a:r>
              <a:rPr kumimoji="1" lang="zh-CN" altLang="en-US" dirty="0">
                <a:solidFill>
                  <a:schemeClr val="tx1"/>
                </a:solidFill>
              </a:rPr>
              <a:t>项目评估</a:t>
            </a:r>
          </a:p>
        </p:txBody>
      </p:sp>
    </p:spTree>
    <p:extLst>
      <p:ext uri="{BB962C8B-B14F-4D97-AF65-F5344CB8AC3E}">
        <p14:creationId xmlns:p14="http://schemas.microsoft.com/office/powerpoint/2010/main" val="352981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loud Native: The Cloud Native Computing Foundation (CNCF) – Open Cloud  Tooling and Cloud Capabilities">
            <a:extLst>
              <a:ext uri="{FF2B5EF4-FFF2-40B4-BE49-F238E27FC236}">
                <a16:creationId xmlns:a16="http://schemas.microsoft.com/office/drawing/2014/main" id="{170BA925-9F40-84BA-9319-B49E33474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5163"/>
            <a:ext cx="9144000" cy="381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517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E4476-5D3B-82FA-62BF-599BF191EA02}"/>
              </a:ext>
            </a:extLst>
          </p:cNvPr>
          <p:cNvSpPr>
            <a:spLocks noGrp="1"/>
          </p:cNvSpPr>
          <p:nvPr>
            <p:ph type="title"/>
          </p:nvPr>
        </p:nvSpPr>
        <p:spPr/>
        <p:txBody>
          <a:bodyPr>
            <a:normAutofit fontScale="90000"/>
          </a:bodyPr>
          <a:lstStyle/>
          <a:p>
            <a:r>
              <a:rPr kumimoji="1" lang="en-US" altLang="zh-CN" dirty="0"/>
              <a:t>LF &amp; CNCF </a:t>
            </a:r>
            <a:r>
              <a:rPr kumimoji="1" lang="zh-CN" altLang="en-US" dirty="0"/>
              <a:t>项目 </a:t>
            </a:r>
            <a:r>
              <a:rPr kumimoji="1" lang="en-US" altLang="zh-CN" dirty="0"/>
              <a:t>Insights</a:t>
            </a:r>
            <a:endParaRPr kumimoji="1" lang="zh-CN" altLang="en-US" dirty="0"/>
          </a:p>
        </p:txBody>
      </p:sp>
      <p:sp>
        <p:nvSpPr>
          <p:cNvPr id="3" name="文本占位符 2">
            <a:extLst>
              <a:ext uri="{FF2B5EF4-FFF2-40B4-BE49-F238E27FC236}">
                <a16:creationId xmlns:a16="http://schemas.microsoft.com/office/drawing/2014/main" id="{EE074DAF-B086-EB76-E2A2-5BE5CF3751E3}"/>
              </a:ext>
            </a:extLst>
          </p:cNvPr>
          <p:cNvSpPr>
            <a:spLocks noGrp="1"/>
          </p:cNvSpPr>
          <p:nvPr>
            <p:ph type="body" idx="1"/>
          </p:nvPr>
        </p:nvSpPr>
        <p:spPr/>
        <p:txBody>
          <a:bodyPr>
            <a:normAutofit/>
          </a:bodyPr>
          <a:lstStyle/>
          <a:p>
            <a:pPr marL="114300" indent="0">
              <a:buNone/>
            </a:pPr>
            <a:r>
              <a:rPr lang="zh-CN" altLang="en" sz="2400" b="0" dirty="0">
                <a:solidFill>
                  <a:srgbClr val="000000"/>
                </a:solidFill>
                <a:effectLst/>
                <a:latin typeface="+mn-lt"/>
              </a:rPr>
              <a:t>常用指标</a:t>
            </a:r>
            <a:endParaRPr lang="en-US" altLang="zh-CN" sz="2400" b="0" dirty="0">
              <a:solidFill>
                <a:srgbClr val="000000"/>
              </a:solidFill>
              <a:effectLst/>
              <a:latin typeface="+mn-lt"/>
            </a:endParaRPr>
          </a:p>
          <a:p>
            <a:r>
              <a:rPr lang="zh-CN" altLang="en" sz="2400" dirty="0">
                <a:solidFill>
                  <a:srgbClr val="000000"/>
                </a:solidFill>
                <a:latin typeface="+mn-lt"/>
              </a:rPr>
              <a:t>提交数量</a:t>
            </a:r>
            <a:endParaRPr lang="en-US" altLang="zh-CN" sz="2400" dirty="0">
              <a:solidFill>
                <a:srgbClr val="000000"/>
              </a:solidFill>
              <a:latin typeface="+mn-lt"/>
            </a:endParaRPr>
          </a:p>
          <a:p>
            <a:r>
              <a:rPr lang="en-US" altLang="zh-CN" sz="2400" dirty="0">
                <a:solidFill>
                  <a:srgbClr val="000000"/>
                </a:solidFill>
                <a:latin typeface="+mn-lt"/>
              </a:rPr>
              <a:t>ISSUE</a:t>
            </a:r>
            <a:r>
              <a:rPr lang="zh-CN" altLang="en-US" sz="2400" dirty="0">
                <a:solidFill>
                  <a:srgbClr val="000000"/>
                </a:solidFill>
                <a:latin typeface="+mn-lt"/>
              </a:rPr>
              <a:t>、</a:t>
            </a:r>
            <a:r>
              <a:rPr lang="en-US" altLang="zh-CN" sz="2400" dirty="0">
                <a:solidFill>
                  <a:srgbClr val="000000"/>
                </a:solidFill>
                <a:latin typeface="+mn-lt"/>
              </a:rPr>
              <a:t>PR</a:t>
            </a:r>
            <a:r>
              <a:rPr lang="zh-CN" altLang="en-US" sz="2400" dirty="0">
                <a:solidFill>
                  <a:srgbClr val="000000"/>
                </a:solidFill>
                <a:latin typeface="+mn-lt"/>
              </a:rPr>
              <a:t> 数量</a:t>
            </a:r>
            <a:endParaRPr lang="en" altLang="zh-CN" sz="2400" dirty="0">
              <a:solidFill>
                <a:srgbClr val="000000"/>
              </a:solidFill>
              <a:latin typeface="+mn-lt"/>
            </a:endParaRPr>
          </a:p>
          <a:p>
            <a:r>
              <a:rPr lang="zh-CN" altLang="en" sz="2400" dirty="0">
                <a:solidFill>
                  <a:srgbClr val="000000"/>
                </a:solidFill>
                <a:latin typeface="+mn-lt"/>
              </a:rPr>
              <a:t>贡献者</a:t>
            </a:r>
            <a:r>
              <a:rPr lang="zh-CN" altLang="en-US" sz="2400" dirty="0">
                <a:solidFill>
                  <a:srgbClr val="000000"/>
                </a:solidFill>
                <a:latin typeface="+mn-lt"/>
              </a:rPr>
              <a:t>数量</a:t>
            </a:r>
            <a:endParaRPr lang="en-US" altLang="zh-CN" sz="2400" dirty="0">
              <a:solidFill>
                <a:srgbClr val="000000"/>
              </a:solidFill>
              <a:latin typeface="+mn-lt"/>
            </a:endParaRPr>
          </a:p>
          <a:p>
            <a:r>
              <a:rPr lang="zh-CN" altLang="en-US" sz="2400" dirty="0">
                <a:solidFill>
                  <a:srgbClr val="000000"/>
                </a:solidFill>
                <a:latin typeface="+mn-lt"/>
              </a:rPr>
              <a:t>参与公司多样性 </a:t>
            </a:r>
            <a:r>
              <a:rPr lang="en" altLang="zh-CN" sz="2400" b="0" dirty="0">
                <a:solidFill>
                  <a:srgbClr val="000000"/>
                </a:solidFill>
                <a:effectLst/>
                <a:latin typeface="+mn-lt"/>
              </a:rPr>
              <a:t>authors</a:t>
            </a:r>
            <a:endParaRPr lang="en" altLang="zh-CN" sz="2400" dirty="0">
              <a:solidFill>
                <a:srgbClr val="000000"/>
              </a:solidFill>
              <a:latin typeface="+mn-lt"/>
            </a:endParaRPr>
          </a:p>
          <a:p>
            <a:r>
              <a:rPr lang="en" altLang="zh-CN" sz="2400" b="0" dirty="0">
                <a:solidFill>
                  <a:srgbClr val="000000"/>
                </a:solidFill>
                <a:effectLst/>
                <a:latin typeface="+mn-lt"/>
              </a:rPr>
              <a:t>Issue</a:t>
            </a:r>
            <a:r>
              <a:rPr lang="zh-CN" altLang="en-US" sz="2400" b="0" dirty="0">
                <a:solidFill>
                  <a:srgbClr val="000000"/>
                </a:solidFill>
                <a:effectLst/>
                <a:latin typeface="+mn-lt"/>
              </a:rPr>
              <a:t> 和 </a:t>
            </a:r>
            <a:r>
              <a:rPr lang="en-US" altLang="zh-CN" sz="2400" b="0" dirty="0">
                <a:solidFill>
                  <a:srgbClr val="000000"/>
                </a:solidFill>
                <a:effectLst/>
                <a:latin typeface="+mn-lt"/>
              </a:rPr>
              <a:t>PR</a:t>
            </a:r>
            <a:r>
              <a:rPr lang="zh-CN" altLang="en-US" sz="2400" b="0" dirty="0">
                <a:solidFill>
                  <a:srgbClr val="000000"/>
                </a:solidFill>
                <a:effectLst/>
                <a:latin typeface="+mn-lt"/>
              </a:rPr>
              <a:t> 的 评论</a:t>
            </a:r>
            <a:endParaRPr kumimoji="1" lang="zh-CN" altLang="en-US" sz="2400" dirty="0">
              <a:latin typeface="+mn-lt"/>
            </a:endParaRPr>
          </a:p>
        </p:txBody>
      </p:sp>
    </p:spTree>
    <p:extLst>
      <p:ext uri="{BB962C8B-B14F-4D97-AF65-F5344CB8AC3E}">
        <p14:creationId xmlns:p14="http://schemas.microsoft.com/office/powerpoint/2010/main" val="2071603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52C015-BA0C-4B85-016D-41562348A80F}"/>
              </a:ext>
            </a:extLst>
          </p:cNvPr>
          <p:cNvPicPr>
            <a:picLocks noChangeAspect="1"/>
          </p:cNvPicPr>
          <p:nvPr/>
        </p:nvPicPr>
        <p:blipFill>
          <a:blip r:embed="rId2"/>
          <a:stretch>
            <a:fillRect/>
          </a:stretch>
        </p:blipFill>
        <p:spPr>
          <a:xfrm>
            <a:off x="0" y="490467"/>
            <a:ext cx="9144000" cy="4162566"/>
          </a:xfrm>
          <a:prstGeom prst="rect">
            <a:avLst/>
          </a:prstGeom>
        </p:spPr>
      </p:pic>
    </p:spTree>
    <p:extLst>
      <p:ext uri="{BB962C8B-B14F-4D97-AF65-F5344CB8AC3E}">
        <p14:creationId xmlns:p14="http://schemas.microsoft.com/office/powerpoint/2010/main" val="315339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6612D97-0E83-7300-6B7A-F934907802BF}"/>
              </a:ext>
            </a:extLst>
          </p:cNvPr>
          <p:cNvPicPr>
            <a:picLocks noChangeAspect="1"/>
          </p:cNvPicPr>
          <p:nvPr/>
        </p:nvPicPr>
        <p:blipFill>
          <a:blip r:embed="rId2"/>
          <a:stretch>
            <a:fillRect/>
          </a:stretch>
        </p:blipFill>
        <p:spPr>
          <a:xfrm>
            <a:off x="43881" y="95794"/>
            <a:ext cx="9100119" cy="4824549"/>
          </a:xfrm>
          <a:prstGeom prst="rect">
            <a:avLst/>
          </a:prstGeom>
        </p:spPr>
      </p:pic>
    </p:spTree>
    <p:extLst>
      <p:ext uri="{BB962C8B-B14F-4D97-AF65-F5344CB8AC3E}">
        <p14:creationId xmlns:p14="http://schemas.microsoft.com/office/powerpoint/2010/main" val="365507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61D8B-820A-A1F1-D914-36E750A66ABD}"/>
              </a:ext>
            </a:extLst>
          </p:cNvPr>
          <p:cNvSpPr>
            <a:spLocks noGrp="1"/>
          </p:cNvSpPr>
          <p:nvPr>
            <p:ph type="title"/>
          </p:nvPr>
        </p:nvSpPr>
        <p:spPr>
          <a:xfrm>
            <a:off x="311700" y="152523"/>
            <a:ext cx="8520600" cy="572700"/>
          </a:xfrm>
        </p:spPr>
        <p:txBody>
          <a:bodyPr>
            <a:normAutofit fontScale="90000"/>
          </a:bodyPr>
          <a:lstStyle/>
          <a:p>
            <a:r>
              <a:rPr kumimoji="1" lang="zh-CN" altLang="en-US" dirty="0"/>
              <a:t>项目 </a:t>
            </a:r>
            <a:r>
              <a:rPr kumimoji="1" lang="en-US" altLang="zh-CN" dirty="0"/>
              <a:t>Insight</a:t>
            </a:r>
            <a:endParaRPr kumimoji="1" lang="zh-CN" altLang="en-US" dirty="0"/>
          </a:p>
        </p:txBody>
      </p:sp>
      <p:pic>
        <p:nvPicPr>
          <p:cNvPr id="3" name="图片 2">
            <a:extLst>
              <a:ext uri="{FF2B5EF4-FFF2-40B4-BE49-F238E27FC236}">
                <a16:creationId xmlns:a16="http://schemas.microsoft.com/office/drawing/2014/main" id="{60476A70-86A1-315E-EC55-475289B3D777}"/>
              </a:ext>
            </a:extLst>
          </p:cNvPr>
          <p:cNvPicPr>
            <a:picLocks noChangeAspect="1"/>
          </p:cNvPicPr>
          <p:nvPr/>
        </p:nvPicPr>
        <p:blipFill>
          <a:blip r:embed="rId3"/>
          <a:stretch>
            <a:fillRect/>
          </a:stretch>
        </p:blipFill>
        <p:spPr>
          <a:xfrm>
            <a:off x="685800" y="850354"/>
            <a:ext cx="7772400" cy="4140623"/>
          </a:xfrm>
          <a:prstGeom prst="rect">
            <a:avLst/>
          </a:prstGeom>
        </p:spPr>
      </p:pic>
    </p:spTree>
    <p:extLst>
      <p:ext uri="{BB962C8B-B14F-4D97-AF65-F5344CB8AC3E}">
        <p14:creationId xmlns:p14="http://schemas.microsoft.com/office/powerpoint/2010/main" val="553048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0BE399A-E8F6-D861-1D54-6E462EEEB24A}"/>
              </a:ext>
            </a:extLst>
          </p:cNvPr>
          <p:cNvPicPr>
            <a:picLocks noChangeAspect="1"/>
          </p:cNvPicPr>
          <p:nvPr/>
        </p:nvPicPr>
        <p:blipFill>
          <a:blip r:embed="rId2"/>
          <a:stretch>
            <a:fillRect/>
          </a:stretch>
        </p:blipFill>
        <p:spPr>
          <a:xfrm>
            <a:off x="511342" y="336284"/>
            <a:ext cx="8121316" cy="4470932"/>
          </a:xfrm>
          <a:prstGeom prst="rect">
            <a:avLst/>
          </a:prstGeom>
        </p:spPr>
      </p:pic>
    </p:spTree>
    <p:extLst>
      <p:ext uri="{BB962C8B-B14F-4D97-AF65-F5344CB8AC3E}">
        <p14:creationId xmlns:p14="http://schemas.microsoft.com/office/powerpoint/2010/main" val="1069368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2AC30C-49EF-D509-167E-40FE95DAFC5C}"/>
              </a:ext>
            </a:extLst>
          </p:cNvPr>
          <p:cNvPicPr>
            <a:picLocks noChangeAspect="1"/>
          </p:cNvPicPr>
          <p:nvPr/>
        </p:nvPicPr>
        <p:blipFill>
          <a:blip r:embed="rId2"/>
          <a:stretch>
            <a:fillRect/>
          </a:stretch>
        </p:blipFill>
        <p:spPr>
          <a:xfrm>
            <a:off x="685800" y="2722497"/>
            <a:ext cx="7772400" cy="2553350"/>
          </a:xfrm>
          <a:prstGeom prst="rect">
            <a:avLst/>
          </a:prstGeom>
        </p:spPr>
      </p:pic>
      <p:pic>
        <p:nvPicPr>
          <p:cNvPr id="5" name="图片 4">
            <a:extLst>
              <a:ext uri="{FF2B5EF4-FFF2-40B4-BE49-F238E27FC236}">
                <a16:creationId xmlns:a16="http://schemas.microsoft.com/office/drawing/2014/main" id="{FB30642C-641A-4DD3-4326-4EB75EDBE38F}"/>
              </a:ext>
            </a:extLst>
          </p:cNvPr>
          <p:cNvPicPr>
            <a:picLocks noChangeAspect="1"/>
          </p:cNvPicPr>
          <p:nvPr/>
        </p:nvPicPr>
        <p:blipFill>
          <a:blip r:embed="rId3"/>
          <a:stretch>
            <a:fillRect/>
          </a:stretch>
        </p:blipFill>
        <p:spPr>
          <a:xfrm>
            <a:off x="685800" y="98257"/>
            <a:ext cx="7772400" cy="2473493"/>
          </a:xfrm>
          <a:prstGeom prst="rect">
            <a:avLst/>
          </a:prstGeom>
        </p:spPr>
      </p:pic>
    </p:spTree>
    <p:extLst>
      <p:ext uri="{BB962C8B-B14F-4D97-AF65-F5344CB8AC3E}">
        <p14:creationId xmlns:p14="http://schemas.microsoft.com/office/powerpoint/2010/main" val="36094620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0532E-0ACA-93EF-A5B1-9C669239A2E6}"/>
              </a:ext>
            </a:extLst>
          </p:cNvPr>
          <p:cNvSpPr>
            <a:spLocks noGrp="1"/>
          </p:cNvSpPr>
          <p:nvPr>
            <p:ph type="title"/>
          </p:nvPr>
        </p:nvSpPr>
        <p:spPr/>
        <p:txBody>
          <a:bodyPr>
            <a:normAutofit fontScale="90000"/>
          </a:bodyPr>
          <a:lstStyle/>
          <a:p>
            <a:r>
              <a:rPr lang="en" altLang="zh-CN" b="0" i="0" dirty="0" err="1">
                <a:solidFill>
                  <a:srgbClr val="091156"/>
                </a:solidFill>
                <a:effectLst/>
                <a:latin typeface="+mj-lt"/>
              </a:rPr>
              <a:t>OpenLeaderboard</a:t>
            </a:r>
            <a:r>
              <a:rPr lang="zh-CN" altLang="en-US" b="0" i="0" dirty="0">
                <a:solidFill>
                  <a:srgbClr val="091156"/>
                </a:solidFill>
                <a:effectLst/>
                <a:latin typeface="+mj-lt"/>
              </a:rPr>
              <a:t> </a:t>
            </a:r>
            <a:r>
              <a:rPr lang="en-US" altLang="zh-CN" b="0" i="0" dirty="0">
                <a:solidFill>
                  <a:srgbClr val="091156"/>
                </a:solidFill>
                <a:effectLst/>
                <a:latin typeface="+mj-lt"/>
              </a:rPr>
              <a:t>by</a:t>
            </a:r>
            <a:r>
              <a:rPr lang="zh-CN" altLang="en-US" b="0" i="0" dirty="0">
                <a:solidFill>
                  <a:srgbClr val="091156"/>
                </a:solidFill>
                <a:effectLst/>
                <a:latin typeface="+mj-lt"/>
              </a:rPr>
              <a:t> </a:t>
            </a:r>
            <a:r>
              <a:rPr lang="en-US" altLang="zh-CN" b="0" i="0" dirty="0">
                <a:solidFill>
                  <a:srgbClr val="091156"/>
                </a:solidFill>
                <a:effectLst/>
                <a:latin typeface="+mj-lt"/>
              </a:rPr>
              <a:t>X-Lab</a:t>
            </a:r>
            <a:r>
              <a:rPr lang="zh-CN" altLang="en-US" b="0" i="0" dirty="0">
                <a:solidFill>
                  <a:srgbClr val="091156"/>
                </a:solidFill>
                <a:effectLst/>
                <a:latin typeface="+mj-lt"/>
              </a:rPr>
              <a:t> 实验室</a:t>
            </a:r>
            <a:endParaRPr kumimoji="1" lang="zh-CN" altLang="en-US" dirty="0">
              <a:latin typeface="+mj-lt"/>
            </a:endParaRPr>
          </a:p>
        </p:txBody>
      </p:sp>
      <p:pic>
        <p:nvPicPr>
          <p:cNvPr id="4" name="图片 3">
            <a:extLst>
              <a:ext uri="{FF2B5EF4-FFF2-40B4-BE49-F238E27FC236}">
                <a16:creationId xmlns:a16="http://schemas.microsoft.com/office/drawing/2014/main" id="{D39F7918-BA5F-C691-12FC-593968644140}"/>
              </a:ext>
            </a:extLst>
          </p:cNvPr>
          <p:cNvPicPr>
            <a:picLocks noChangeAspect="1"/>
          </p:cNvPicPr>
          <p:nvPr/>
        </p:nvPicPr>
        <p:blipFill>
          <a:blip r:embed="rId3"/>
          <a:stretch>
            <a:fillRect/>
          </a:stretch>
        </p:blipFill>
        <p:spPr>
          <a:xfrm>
            <a:off x="685800" y="1165841"/>
            <a:ext cx="7772400" cy="3629966"/>
          </a:xfrm>
          <a:prstGeom prst="rect">
            <a:avLst/>
          </a:prstGeom>
        </p:spPr>
      </p:pic>
      <p:sp>
        <p:nvSpPr>
          <p:cNvPr id="5" name="文本框 4">
            <a:extLst>
              <a:ext uri="{FF2B5EF4-FFF2-40B4-BE49-F238E27FC236}">
                <a16:creationId xmlns:a16="http://schemas.microsoft.com/office/drawing/2014/main" id="{C43F80AA-E879-7E52-038D-FA957ECA9906}"/>
              </a:ext>
            </a:extLst>
          </p:cNvPr>
          <p:cNvSpPr txBox="1"/>
          <p:nvPr/>
        </p:nvSpPr>
        <p:spPr>
          <a:xfrm>
            <a:off x="5824745" y="4835723"/>
            <a:ext cx="3007555" cy="307777"/>
          </a:xfrm>
          <a:prstGeom prst="rect">
            <a:avLst/>
          </a:prstGeom>
          <a:noFill/>
        </p:spPr>
        <p:txBody>
          <a:bodyPr wrap="none" rtlCol="0">
            <a:spAutoFit/>
          </a:bodyPr>
          <a:lstStyle/>
          <a:p>
            <a:r>
              <a:rPr kumimoji="1" lang="en" altLang="zh-CN" dirty="0">
                <a:hlinkClick r:id="rId4"/>
              </a:rPr>
              <a:t>https://open-leaderboard.x-lab.info/</a:t>
            </a:r>
            <a:r>
              <a:rPr kumimoji="1" lang="zh-CN" altLang="en-US" dirty="0"/>
              <a:t> </a:t>
            </a:r>
          </a:p>
        </p:txBody>
      </p:sp>
    </p:spTree>
    <p:extLst>
      <p:ext uri="{BB962C8B-B14F-4D97-AF65-F5344CB8AC3E}">
        <p14:creationId xmlns:p14="http://schemas.microsoft.com/office/powerpoint/2010/main" val="3078474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B6225-9E92-0B5B-9B52-592FA8C6A803}"/>
              </a:ext>
            </a:extLst>
          </p:cNvPr>
          <p:cNvSpPr>
            <a:spLocks noGrp="1"/>
          </p:cNvSpPr>
          <p:nvPr>
            <p:ph type="title"/>
          </p:nvPr>
        </p:nvSpPr>
        <p:spPr/>
        <p:txBody>
          <a:bodyPr>
            <a:normAutofit fontScale="90000"/>
          </a:bodyPr>
          <a:lstStyle/>
          <a:p>
            <a:r>
              <a:rPr kumimoji="1" lang="en-US" altLang="zh-CN" dirty="0" err="1"/>
              <a:t>OpenSSF</a:t>
            </a:r>
            <a:r>
              <a:rPr kumimoji="1" lang="zh-CN" altLang="en-US" dirty="0"/>
              <a:t> </a:t>
            </a:r>
            <a:r>
              <a:rPr lang="zh-CN" altLang="en-US" b="0" i="0" dirty="0">
                <a:solidFill>
                  <a:srgbClr val="333333"/>
                </a:solidFill>
                <a:effectLst/>
                <a:latin typeface="Lato" panose="020F0502020204030203" pitchFamily="34" charset="0"/>
              </a:rPr>
              <a:t>最佳实践徽章计划</a:t>
            </a:r>
            <a:endParaRPr kumimoji="1" lang="zh-CN" altLang="en-US" dirty="0"/>
          </a:p>
        </p:txBody>
      </p:sp>
      <p:sp>
        <p:nvSpPr>
          <p:cNvPr id="3" name="文本占位符 2">
            <a:extLst>
              <a:ext uri="{FF2B5EF4-FFF2-40B4-BE49-F238E27FC236}">
                <a16:creationId xmlns:a16="http://schemas.microsoft.com/office/drawing/2014/main" id="{75C839E9-DDDF-C0A2-65A3-EB59BDB7678D}"/>
              </a:ext>
            </a:extLst>
          </p:cNvPr>
          <p:cNvSpPr>
            <a:spLocks noGrp="1"/>
          </p:cNvSpPr>
          <p:nvPr>
            <p:ph type="body" idx="1"/>
          </p:nvPr>
        </p:nvSpPr>
        <p:spPr/>
        <p:txBody>
          <a:bodyPr/>
          <a:lstStyle/>
          <a:p>
            <a:r>
              <a:rPr lang="zh-CN" altLang="en-US" b="0" i="0" dirty="0">
                <a:solidFill>
                  <a:srgbClr val="333333"/>
                </a:solidFill>
                <a:effectLst/>
                <a:latin typeface="Lato" panose="020F0502020204030203" pitchFamily="34" charset="0"/>
              </a:rPr>
              <a:t>徽章的目标用 户将能够 快速评估哪些</a:t>
            </a:r>
            <a:r>
              <a:rPr lang="en" altLang="zh-CN" b="0" i="0" dirty="0">
                <a:solidFill>
                  <a:srgbClr val="333333"/>
                </a:solidFill>
                <a:effectLst/>
                <a:latin typeface="Lato" panose="020F0502020204030203" pitchFamily="34" charset="0"/>
              </a:rPr>
              <a:t>FLOSS</a:t>
            </a:r>
            <a:r>
              <a:rPr lang="zh-CN" altLang="en-US" b="0" i="0" dirty="0">
                <a:solidFill>
                  <a:srgbClr val="333333"/>
                </a:solidFill>
                <a:effectLst/>
                <a:latin typeface="Lato" panose="020F0502020204030203" pitchFamily="34" charset="0"/>
              </a:rPr>
              <a:t>项目遵循最佳实践，也将更容易地构建高质量的安全软件。</a:t>
            </a:r>
            <a:endParaRPr kumimoji="1" lang="zh-CN" altLang="en-US" dirty="0"/>
          </a:p>
        </p:txBody>
      </p:sp>
      <p:pic>
        <p:nvPicPr>
          <p:cNvPr id="4" name="图片 3">
            <a:extLst>
              <a:ext uri="{FF2B5EF4-FFF2-40B4-BE49-F238E27FC236}">
                <a16:creationId xmlns:a16="http://schemas.microsoft.com/office/drawing/2014/main" id="{F1926C93-F005-6F99-17BD-40F27F4FB130}"/>
              </a:ext>
            </a:extLst>
          </p:cNvPr>
          <p:cNvPicPr>
            <a:picLocks noChangeAspect="1"/>
          </p:cNvPicPr>
          <p:nvPr/>
        </p:nvPicPr>
        <p:blipFill>
          <a:blip r:embed="rId3"/>
          <a:stretch>
            <a:fillRect/>
          </a:stretch>
        </p:blipFill>
        <p:spPr>
          <a:xfrm>
            <a:off x="687872" y="1870527"/>
            <a:ext cx="2292616" cy="2827948"/>
          </a:xfrm>
          <a:prstGeom prst="rect">
            <a:avLst/>
          </a:prstGeom>
        </p:spPr>
      </p:pic>
      <p:pic>
        <p:nvPicPr>
          <p:cNvPr id="7" name="图片 6">
            <a:extLst>
              <a:ext uri="{FF2B5EF4-FFF2-40B4-BE49-F238E27FC236}">
                <a16:creationId xmlns:a16="http://schemas.microsoft.com/office/drawing/2014/main" id="{90E2C68C-A6E6-5C17-5093-48349F991BE3}"/>
              </a:ext>
            </a:extLst>
          </p:cNvPr>
          <p:cNvPicPr>
            <a:picLocks noChangeAspect="1"/>
          </p:cNvPicPr>
          <p:nvPr/>
        </p:nvPicPr>
        <p:blipFill>
          <a:blip r:embed="rId4"/>
          <a:stretch>
            <a:fillRect/>
          </a:stretch>
        </p:blipFill>
        <p:spPr>
          <a:xfrm>
            <a:off x="2980488" y="2185453"/>
            <a:ext cx="5645837" cy="2383422"/>
          </a:xfrm>
          <a:prstGeom prst="rect">
            <a:avLst/>
          </a:prstGeom>
        </p:spPr>
      </p:pic>
    </p:spTree>
    <p:extLst>
      <p:ext uri="{BB962C8B-B14F-4D97-AF65-F5344CB8AC3E}">
        <p14:creationId xmlns:p14="http://schemas.microsoft.com/office/powerpoint/2010/main" val="3012580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441DF-E5E7-FE59-EF03-2AAF66D414F8}"/>
              </a:ext>
            </a:extLst>
          </p:cNvPr>
          <p:cNvSpPr>
            <a:spLocks noGrp="1"/>
          </p:cNvSpPr>
          <p:nvPr>
            <p:ph type="title"/>
          </p:nvPr>
        </p:nvSpPr>
        <p:spPr/>
        <p:txBody>
          <a:bodyPr>
            <a:normAutofit fontScale="90000"/>
          </a:bodyPr>
          <a:lstStyle/>
          <a:p>
            <a:r>
              <a:rPr kumimoji="1" lang="en-US" altLang="zh-CN" dirty="0" err="1"/>
              <a:t>OpenSSF</a:t>
            </a:r>
            <a:r>
              <a:rPr kumimoji="1" lang="zh-CN" altLang="en-US" dirty="0"/>
              <a:t> 最佳实践的评估内容</a:t>
            </a:r>
          </a:p>
        </p:txBody>
      </p:sp>
      <p:sp>
        <p:nvSpPr>
          <p:cNvPr id="3" name="文本占位符 2">
            <a:extLst>
              <a:ext uri="{FF2B5EF4-FFF2-40B4-BE49-F238E27FC236}">
                <a16:creationId xmlns:a16="http://schemas.microsoft.com/office/drawing/2014/main" id="{52633434-7A2A-675A-13BC-2EFD3D585C78}"/>
              </a:ext>
            </a:extLst>
          </p:cNvPr>
          <p:cNvSpPr>
            <a:spLocks noGrp="1"/>
          </p:cNvSpPr>
          <p:nvPr>
            <p:ph type="body" idx="1"/>
          </p:nvPr>
        </p:nvSpPr>
        <p:spPr/>
        <p:txBody>
          <a:bodyPr>
            <a:normAutofit/>
          </a:bodyPr>
          <a:lstStyle/>
          <a:p>
            <a:r>
              <a:rPr kumimoji="1" lang="zh-CN" altLang="en-US" sz="1600" dirty="0"/>
              <a:t>文档完整性</a:t>
            </a:r>
            <a:endParaRPr kumimoji="1" lang="en-US" altLang="zh-CN" sz="1600" dirty="0"/>
          </a:p>
          <a:p>
            <a:r>
              <a:rPr kumimoji="1" lang="zh-CN" altLang="en-US" sz="1600" dirty="0"/>
              <a:t>许可证</a:t>
            </a:r>
            <a:endParaRPr kumimoji="1" lang="en-US" altLang="zh-CN" sz="1600" dirty="0"/>
          </a:p>
          <a:p>
            <a:r>
              <a:rPr kumimoji="1" lang="zh-CN" altLang="en-US" sz="1600" dirty="0"/>
              <a:t>网站</a:t>
            </a:r>
            <a:endParaRPr kumimoji="1" lang="en-US" altLang="zh-CN" sz="1600" dirty="0"/>
          </a:p>
          <a:p>
            <a:r>
              <a:rPr kumimoji="1" lang="zh-CN" altLang="en-US" sz="1600" dirty="0"/>
              <a:t>国际化 英文、中文</a:t>
            </a:r>
            <a:endParaRPr kumimoji="1" lang="en-US" altLang="zh-CN" sz="1600" dirty="0"/>
          </a:p>
          <a:p>
            <a:r>
              <a:rPr kumimoji="1" lang="zh-CN" altLang="en-US" sz="1600" dirty="0"/>
              <a:t>变更控制</a:t>
            </a:r>
            <a:endParaRPr kumimoji="1" lang="en-US" altLang="zh-CN" sz="1600" dirty="0"/>
          </a:p>
          <a:p>
            <a:r>
              <a:rPr kumimoji="1" lang="zh-CN" altLang="en-US" sz="1600" dirty="0"/>
              <a:t>版本发布</a:t>
            </a:r>
            <a:endParaRPr kumimoji="1" lang="en-US" altLang="zh-CN" sz="1600" dirty="0"/>
          </a:p>
          <a:p>
            <a:pPr lvl="1"/>
            <a:r>
              <a:rPr kumimoji="1" lang="zh-CN" altLang="en-US" sz="1400" dirty="0"/>
              <a:t>规范性</a:t>
            </a:r>
            <a:endParaRPr kumimoji="1" lang="en-US" altLang="zh-CN" sz="1400" dirty="0"/>
          </a:p>
          <a:p>
            <a:pPr lvl="1"/>
            <a:r>
              <a:rPr kumimoji="1" lang="zh-CN" altLang="en-US" sz="1400" dirty="0"/>
              <a:t>发布说明</a:t>
            </a:r>
            <a:endParaRPr kumimoji="1" lang="en-US" altLang="zh-CN" sz="1400" dirty="0"/>
          </a:p>
          <a:p>
            <a:pPr lvl="1"/>
            <a:r>
              <a:rPr kumimoji="1" lang="en-US" altLang="zh-CN" sz="1400" dirty="0" err="1"/>
              <a:t>SemVer</a:t>
            </a:r>
            <a:endParaRPr kumimoji="1" lang="en-US" altLang="zh-CN" sz="1400" dirty="0"/>
          </a:p>
          <a:p>
            <a:pPr lvl="1"/>
            <a:r>
              <a:rPr kumimoji="1" lang="en-US" altLang="zh-CN" sz="1400" dirty="0"/>
              <a:t>CVE</a:t>
            </a:r>
            <a:r>
              <a:rPr kumimoji="1" lang="zh-CN" altLang="en-US" sz="1400" dirty="0"/>
              <a:t> 跟踪</a:t>
            </a:r>
            <a:endParaRPr kumimoji="1" lang="en-US" altLang="zh-CN" sz="1400" dirty="0"/>
          </a:p>
          <a:p>
            <a:endParaRPr kumimoji="1" lang="zh-CN" altLang="en-US" sz="1600" dirty="0"/>
          </a:p>
        </p:txBody>
      </p:sp>
      <p:sp>
        <p:nvSpPr>
          <p:cNvPr id="4" name="文本占位符 3">
            <a:extLst>
              <a:ext uri="{FF2B5EF4-FFF2-40B4-BE49-F238E27FC236}">
                <a16:creationId xmlns:a16="http://schemas.microsoft.com/office/drawing/2014/main" id="{09462AF9-9DD5-B201-491B-ED792467B551}"/>
              </a:ext>
            </a:extLst>
          </p:cNvPr>
          <p:cNvSpPr>
            <a:spLocks noGrp="1"/>
          </p:cNvSpPr>
          <p:nvPr>
            <p:ph type="body" idx="2"/>
          </p:nvPr>
        </p:nvSpPr>
        <p:spPr/>
        <p:txBody>
          <a:bodyPr>
            <a:normAutofit/>
          </a:bodyPr>
          <a:lstStyle/>
          <a:p>
            <a:r>
              <a:rPr kumimoji="1" lang="zh-CN" altLang="en-US" sz="1600" dirty="0"/>
              <a:t>错误报告流程</a:t>
            </a:r>
            <a:endParaRPr kumimoji="1" lang="en-US" altLang="zh-CN" sz="1600" dirty="0"/>
          </a:p>
          <a:p>
            <a:pPr lvl="1"/>
            <a:r>
              <a:rPr kumimoji="1" lang="zh-CN" altLang="en-US" sz="1400" dirty="0"/>
              <a:t>跟踪响应速度</a:t>
            </a:r>
            <a:endParaRPr kumimoji="1" lang="en-US" altLang="zh-CN" sz="1400" dirty="0"/>
          </a:p>
          <a:p>
            <a:r>
              <a:rPr kumimoji="1" lang="zh-CN" altLang="en-US" sz="1600" dirty="0"/>
              <a:t>漏洞报告流程</a:t>
            </a:r>
            <a:endParaRPr kumimoji="1" lang="en-US" altLang="zh-CN" sz="1600" dirty="0"/>
          </a:p>
          <a:p>
            <a:pPr lvl="1"/>
            <a:r>
              <a:rPr kumimoji="1" lang="zh-CN" altLang="en-US" sz="1400" dirty="0"/>
              <a:t>响应速度</a:t>
            </a:r>
            <a:endParaRPr kumimoji="1" lang="en-US" altLang="zh-CN" sz="1400" dirty="0"/>
          </a:p>
          <a:p>
            <a:r>
              <a:rPr kumimoji="1" lang="zh-CN" altLang="en-US" sz="1600" dirty="0"/>
              <a:t>构建系统透明度</a:t>
            </a:r>
            <a:endParaRPr kumimoji="1" lang="en-US" altLang="zh-CN" sz="1600" dirty="0"/>
          </a:p>
          <a:p>
            <a:r>
              <a:rPr kumimoji="1" lang="zh-CN" altLang="en-US" sz="1600" dirty="0"/>
              <a:t>自动化测试覆盖率</a:t>
            </a:r>
            <a:endParaRPr kumimoji="1" lang="en-US" altLang="zh-CN" sz="1600" dirty="0"/>
          </a:p>
          <a:p>
            <a:r>
              <a:rPr kumimoji="1" lang="zh-CN" altLang="en-US" sz="1600" dirty="0"/>
              <a:t>集成测试丰富度</a:t>
            </a:r>
            <a:endParaRPr kumimoji="1" lang="en-US" altLang="zh-CN" sz="1600" dirty="0"/>
          </a:p>
          <a:p>
            <a:r>
              <a:rPr kumimoji="1" lang="zh-CN" altLang="en-US" sz="1600" dirty="0"/>
              <a:t>新功能测试规范</a:t>
            </a:r>
            <a:endParaRPr kumimoji="1" lang="en-US" altLang="zh-CN" sz="1600" dirty="0"/>
          </a:p>
          <a:p>
            <a:r>
              <a:rPr kumimoji="1" lang="zh-CN" altLang="en-US" sz="1600" dirty="0"/>
              <a:t>安全性：密钥管理和权限体系</a:t>
            </a:r>
            <a:endParaRPr kumimoji="1" lang="en-US" altLang="zh-CN" sz="1600" dirty="0"/>
          </a:p>
          <a:p>
            <a:r>
              <a:rPr kumimoji="1" lang="zh-CN" altLang="en-US" sz="1600" dirty="0"/>
              <a:t>静态代码扫描周期：格式、漏洞等</a:t>
            </a:r>
            <a:endParaRPr kumimoji="1" lang="en-US" altLang="zh-CN" sz="1600" dirty="0"/>
          </a:p>
          <a:p>
            <a:r>
              <a:rPr kumimoji="1" lang="zh-CN" altLang="en-US" sz="1600" dirty="0"/>
              <a:t>动态代码分析</a:t>
            </a:r>
            <a:endParaRPr kumimoji="1" lang="en-US" altLang="zh-CN" sz="1600" dirty="0"/>
          </a:p>
          <a:p>
            <a:pPr marL="139700" indent="0">
              <a:buNone/>
            </a:pPr>
            <a:endParaRPr kumimoji="1" lang="zh-CN" altLang="en-US" sz="1600" dirty="0"/>
          </a:p>
        </p:txBody>
      </p:sp>
    </p:spTree>
    <p:extLst>
      <p:ext uri="{BB962C8B-B14F-4D97-AF65-F5344CB8AC3E}">
        <p14:creationId xmlns:p14="http://schemas.microsoft.com/office/powerpoint/2010/main" val="364998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8"/>
          <p:cNvSpPr txBox="1">
            <a:spLocks noGrp="1"/>
          </p:cNvSpPr>
          <p:nvPr>
            <p:ph type="title"/>
          </p:nvPr>
        </p:nvSpPr>
        <p:spPr>
          <a:xfrm>
            <a:off x="4355263" y="1795183"/>
            <a:ext cx="4048500" cy="9678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1"/>
              </a:buClr>
              <a:buSzPts val="2700"/>
              <a:buFont typeface="Arial"/>
              <a:buNone/>
            </a:pPr>
            <a:r>
              <a:rPr lang="en" altLang="zh-CN" sz="2800" b="1" dirty="0" err="1">
                <a:solidFill>
                  <a:schemeClr val="lt1"/>
                </a:solidFill>
              </a:rPr>
              <a:t>如何参与开源社区</a:t>
            </a:r>
            <a:r>
              <a:rPr lang="zh-CN" altLang="en-US" sz="2800" b="1" dirty="0">
                <a:solidFill>
                  <a:schemeClr val="lt1"/>
                </a:solidFill>
              </a:rPr>
              <a:t>？</a:t>
            </a:r>
            <a:endParaRPr dirty="0"/>
          </a:p>
        </p:txBody>
      </p:sp>
      <p:sp>
        <p:nvSpPr>
          <p:cNvPr id="333" name="Google Shape;333;p58"/>
          <p:cNvSpPr txBox="1"/>
          <p:nvPr/>
        </p:nvSpPr>
        <p:spPr>
          <a:xfrm>
            <a:off x="4355264" y="1699261"/>
            <a:ext cx="1036500" cy="623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600" b="1">
                <a:solidFill>
                  <a:schemeClr val="lt1"/>
                </a:solidFill>
                <a:latin typeface="Arial"/>
                <a:ea typeface="Arial"/>
                <a:cs typeface="Arial"/>
                <a:sym typeface="Arial"/>
              </a:rPr>
              <a:t>Part</a:t>
            </a:r>
            <a:endParaRPr sz="3600" b="1">
              <a:latin typeface="Arial"/>
              <a:ea typeface="Arial"/>
              <a:cs typeface="Arial"/>
              <a:sym typeface="Arial"/>
            </a:endParaRPr>
          </a:p>
        </p:txBody>
      </p:sp>
      <p:sp>
        <p:nvSpPr>
          <p:cNvPr id="334" name="Google Shape;334;p58"/>
          <p:cNvSpPr/>
          <p:nvPr/>
        </p:nvSpPr>
        <p:spPr>
          <a:xfrm>
            <a:off x="5391847" y="1699261"/>
            <a:ext cx="653100" cy="623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3600" b="1">
                <a:solidFill>
                  <a:schemeClr val="accent1"/>
                </a:solidFill>
                <a:latin typeface="Arial"/>
                <a:ea typeface="Arial"/>
                <a:cs typeface="Arial"/>
                <a:sym typeface="Arial"/>
              </a:rPr>
              <a:t>03</a:t>
            </a:r>
            <a:endParaRPr sz="3600" b="1">
              <a:solidFill>
                <a:schemeClr val="accent1"/>
              </a:solidFill>
              <a:latin typeface="Arial"/>
              <a:ea typeface="Arial"/>
              <a:cs typeface="Arial"/>
              <a:sym typeface="Arial"/>
            </a:endParaRPr>
          </a:p>
        </p:txBody>
      </p:sp>
      <p:sp>
        <p:nvSpPr>
          <p:cNvPr id="335" name="Google Shape;335;p58"/>
          <p:cNvSpPr txBox="1">
            <a:spLocks noGrp="1"/>
          </p:cNvSpPr>
          <p:nvPr>
            <p:ph type="body" idx="1"/>
          </p:nvPr>
        </p:nvSpPr>
        <p:spPr>
          <a:xfrm>
            <a:off x="4355263" y="2863892"/>
            <a:ext cx="4048500" cy="826800"/>
          </a:xfrm>
          <a:prstGeom prst="rect">
            <a:avLst/>
          </a:prstGeom>
          <a:no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Clr>
                <a:schemeClr val="lt1"/>
              </a:buClr>
              <a:buSzPts val="1200"/>
              <a:buNone/>
            </a:pPr>
            <a:r>
              <a:rPr lang="zh-CN" altLang="en-US" dirty="0"/>
              <a:t>实践与思考</a:t>
            </a:r>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3533-B179-3961-BEEC-3ACA5A95FDD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2FBC5C3-30A9-E164-D5C7-53A99420599B}"/>
              </a:ext>
            </a:extLst>
          </p:cNvPr>
          <p:cNvSpPr>
            <a:spLocks noGrp="1"/>
          </p:cNvSpPr>
          <p:nvPr>
            <p:ph type="title"/>
          </p:nvPr>
        </p:nvSpPr>
        <p:spPr/>
        <p:txBody>
          <a:bodyPr>
            <a:normAutofit/>
          </a:bodyPr>
          <a:lstStyle/>
          <a:p>
            <a:r>
              <a:rPr kumimoji="1" lang="zh-CN" altLang="en-US" dirty="0">
                <a:solidFill>
                  <a:schemeClr val="tx1"/>
                </a:solidFill>
              </a:rPr>
              <a:t>以 </a:t>
            </a:r>
            <a:r>
              <a:rPr kumimoji="1" lang="en-US" altLang="zh-CN" dirty="0">
                <a:solidFill>
                  <a:schemeClr val="tx1"/>
                </a:solidFill>
              </a:rPr>
              <a:t>Kubernetes</a:t>
            </a:r>
            <a:r>
              <a:rPr kumimoji="1" lang="zh-CN" altLang="en-US" dirty="0">
                <a:solidFill>
                  <a:schemeClr val="tx1"/>
                </a:solidFill>
              </a:rPr>
              <a:t> 社区为例，如何参与？</a:t>
            </a:r>
          </a:p>
        </p:txBody>
      </p:sp>
    </p:spTree>
    <p:extLst>
      <p:ext uri="{BB962C8B-B14F-4D97-AF65-F5344CB8AC3E}">
        <p14:creationId xmlns:p14="http://schemas.microsoft.com/office/powerpoint/2010/main" val="1367593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60"/>
          <p:cNvPicPr preferRelativeResize="0"/>
          <p:nvPr/>
        </p:nvPicPr>
        <p:blipFill rotWithShape="1">
          <a:blip r:embed="rId3">
            <a:alphaModFix/>
          </a:blip>
          <a:srcRect r="3260"/>
          <a:stretch/>
        </p:blipFill>
        <p:spPr>
          <a:xfrm>
            <a:off x="115534" y="273386"/>
            <a:ext cx="8912932" cy="459672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495300" y="0"/>
            <a:ext cx="8143800" cy="7716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1"/>
              </a:buClr>
              <a:buSzPts val="2100"/>
              <a:buFont typeface="Arial"/>
              <a:buNone/>
            </a:pPr>
            <a:r>
              <a:rPr lang="en" sz="2100">
                <a:solidFill>
                  <a:schemeClr val="dk1"/>
                </a:solidFill>
              </a:rPr>
              <a:t>Kubernetes Community Values</a:t>
            </a:r>
            <a:endParaRPr/>
          </a:p>
        </p:txBody>
      </p:sp>
      <p:sp>
        <p:nvSpPr>
          <p:cNvPr id="352" name="Google Shape;352;p61"/>
          <p:cNvSpPr txBox="1"/>
          <p:nvPr/>
        </p:nvSpPr>
        <p:spPr>
          <a:xfrm>
            <a:off x="905031" y="1432256"/>
            <a:ext cx="6481500" cy="2743200"/>
          </a:xfrm>
          <a:prstGeom prst="rect">
            <a:avLst/>
          </a:prstGeom>
          <a:noFill/>
          <a:ln>
            <a:noFill/>
          </a:ln>
        </p:spPr>
        <p:txBody>
          <a:bodyPr spcFirstLastPara="1" wrap="square" lIns="68575" tIns="34275" rIns="68575" bIns="34275" anchor="t" anchorCtr="0">
            <a:spAutoFit/>
          </a:bodyPr>
          <a:lstStyle/>
          <a:p>
            <a:pPr marL="0" marR="0" lvl="0" indent="0" algn="ctr" rtl="0">
              <a:lnSpc>
                <a:spcPct val="120000"/>
              </a:lnSpc>
              <a:spcBef>
                <a:spcPts val="0"/>
              </a:spcBef>
              <a:spcAft>
                <a:spcPts val="0"/>
              </a:spcAft>
              <a:buClr>
                <a:srgbClr val="0662EE"/>
              </a:buClr>
              <a:buSzPts val="1800"/>
              <a:buFont typeface="Roboto"/>
              <a:buNone/>
            </a:pPr>
            <a:r>
              <a:rPr lang="en" sz="1800">
                <a:solidFill>
                  <a:srgbClr val="0662EE"/>
                </a:solidFill>
                <a:highlight>
                  <a:srgbClr val="FFFFFF"/>
                </a:highlight>
                <a:latin typeface="Roboto"/>
                <a:ea typeface="Roboto"/>
                <a:cs typeface="Roboto"/>
                <a:sym typeface="Roboto"/>
              </a:rPr>
              <a:t>Distribution is better than centralization 分布式沟通、协作</a:t>
            </a:r>
            <a:endParaRPr sz="1800">
              <a:solidFill>
                <a:srgbClr val="0662EE"/>
              </a:solidFill>
              <a:highlight>
                <a:srgbClr val="FFFFFF"/>
              </a:highlight>
              <a:latin typeface="Roboto"/>
              <a:ea typeface="Roboto"/>
              <a:cs typeface="Roboto"/>
              <a:sym typeface="Roboto"/>
            </a:endParaRPr>
          </a:p>
          <a:p>
            <a:pPr marL="0" marR="0" lvl="0" indent="0" algn="ctr" rtl="0">
              <a:lnSpc>
                <a:spcPct val="120000"/>
              </a:lnSpc>
              <a:spcBef>
                <a:spcPts val="1300"/>
              </a:spcBef>
              <a:spcAft>
                <a:spcPts val="0"/>
              </a:spcAft>
              <a:buClr>
                <a:srgbClr val="0662EE"/>
              </a:buClr>
              <a:buSzPts val="1800"/>
              <a:buFont typeface="Roboto"/>
              <a:buNone/>
            </a:pPr>
            <a:r>
              <a:rPr lang="en" sz="1800">
                <a:solidFill>
                  <a:srgbClr val="0662EE"/>
                </a:solidFill>
                <a:highlight>
                  <a:srgbClr val="FFFFFF"/>
                </a:highlight>
                <a:latin typeface="Roboto"/>
                <a:ea typeface="Roboto"/>
                <a:cs typeface="Roboto"/>
                <a:sym typeface="Roboto"/>
              </a:rPr>
              <a:t>Community over product or company</a:t>
            </a:r>
            <a:r>
              <a:rPr lang="en" sz="1800">
                <a:solidFill>
                  <a:schemeClr val="hlink"/>
                </a:solidFill>
                <a:highlight>
                  <a:srgbClr val="FFFFFF"/>
                </a:highlight>
                <a:uFill>
                  <a:noFill/>
                </a:uFill>
                <a:latin typeface="Roboto"/>
                <a:ea typeface="Roboto"/>
                <a:cs typeface="Roboto"/>
                <a:sym typeface="Roboto"/>
                <a:hlinkClick r:id="rId3"/>
              </a:rPr>
              <a:t> </a:t>
            </a:r>
            <a:r>
              <a:rPr lang="en" sz="1800">
                <a:solidFill>
                  <a:srgbClr val="3371E3"/>
                </a:solidFill>
                <a:highlight>
                  <a:srgbClr val="FFFFFF"/>
                </a:highlight>
                <a:latin typeface="Roboto"/>
                <a:ea typeface="Roboto"/>
                <a:cs typeface="Roboto"/>
                <a:sym typeface="Roboto"/>
              </a:rPr>
              <a:t>社区优先</a:t>
            </a:r>
            <a:endParaRPr sz="1200">
              <a:solidFill>
                <a:schemeClr val="dk1"/>
              </a:solidFill>
              <a:latin typeface="Arial"/>
              <a:ea typeface="Arial"/>
              <a:cs typeface="Arial"/>
              <a:sym typeface="Arial"/>
            </a:endParaRPr>
          </a:p>
          <a:p>
            <a:pPr marL="0" marR="0" lvl="0" indent="0" algn="ctr" rtl="0">
              <a:lnSpc>
                <a:spcPct val="120000"/>
              </a:lnSpc>
              <a:spcBef>
                <a:spcPts val="1300"/>
              </a:spcBef>
              <a:spcAft>
                <a:spcPts val="0"/>
              </a:spcAft>
              <a:buClr>
                <a:srgbClr val="0662EE"/>
              </a:buClr>
              <a:buSzPts val="1800"/>
              <a:buFont typeface="Roboto"/>
              <a:buNone/>
            </a:pPr>
            <a:r>
              <a:rPr lang="en" sz="1800">
                <a:solidFill>
                  <a:srgbClr val="0662EE"/>
                </a:solidFill>
                <a:highlight>
                  <a:srgbClr val="FFFFFF"/>
                </a:highlight>
                <a:latin typeface="Roboto"/>
                <a:ea typeface="Roboto"/>
                <a:cs typeface="Roboto"/>
                <a:sym typeface="Roboto"/>
              </a:rPr>
              <a:t>Automation over process</a:t>
            </a:r>
            <a:r>
              <a:rPr lang="en" sz="1800">
                <a:solidFill>
                  <a:schemeClr val="hlink"/>
                </a:solidFill>
                <a:highlight>
                  <a:srgbClr val="FFFFFF"/>
                </a:highlight>
                <a:uFill>
                  <a:noFill/>
                </a:uFill>
                <a:latin typeface="Roboto"/>
                <a:ea typeface="Roboto"/>
                <a:cs typeface="Roboto"/>
                <a:sym typeface="Roboto"/>
                <a:hlinkClick r:id="rId4"/>
              </a:rPr>
              <a:t> </a:t>
            </a:r>
            <a:r>
              <a:rPr lang="en" sz="1800">
                <a:solidFill>
                  <a:srgbClr val="3371E3"/>
                </a:solidFill>
                <a:highlight>
                  <a:srgbClr val="FFFFFF"/>
                </a:highlight>
                <a:latin typeface="Roboto"/>
                <a:ea typeface="Roboto"/>
                <a:cs typeface="Roboto"/>
                <a:sym typeface="Roboto"/>
              </a:rPr>
              <a:t>自动化而不是苦力</a:t>
            </a:r>
            <a:endParaRPr sz="1200">
              <a:solidFill>
                <a:schemeClr val="dk1"/>
              </a:solidFill>
              <a:latin typeface="Arial"/>
              <a:ea typeface="Arial"/>
              <a:cs typeface="Arial"/>
              <a:sym typeface="Arial"/>
            </a:endParaRPr>
          </a:p>
          <a:p>
            <a:pPr marL="0" marR="0" lvl="0" indent="0" algn="ctr" rtl="0">
              <a:lnSpc>
                <a:spcPct val="120000"/>
              </a:lnSpc>
              <a:spcBef>
                <a:spcPts val="1300"/>
              </a:spcBef>
              <a:spcAft>
                <a:spcPts val="0"/>
              </a:spcAft>
              <a:buClr>
                <a:srgbClr val="0662EE"/>
              </a:buClr>
              <a:buSzPts val="1800"/>
              <a:buFont typeface="Roboto"/>
              <a:buNone/>
            </a:pPr>
            <a:r>
              <a:rPr lang="en" sz="1800">
                <a:solidFill>
                  <a:srgbClr val="0662EE"/>
                </a:solidFill>
                <a:highlight>
                  <a:srgbClr val="FFFFFF"/>
                </a:highlight>
                <a:latin typeface="Roboto"/>
                <a:ea typeface="Roboto"/>
                <a:cs typeface="Roboto"/>
                <a:sym typeface="Roboto"/>
              </a:rPr>
              <a:t>Inclusive is better than exclusive</a:t>
            </a:r>
            <a:r>
              <a:rPr lang="en" sz="1800">
                <a:solidFill>
                  <a:schemeClr val="hlink"/>
                </a:solidFill>
                <a:highlight>
                  <a:srgbClr val="FFFFFF"/>
                </a:highlight>
                <a:uFill>
                  <a:noFill/>
                </a:uFill>
                <a:latin typeface="Roboto"/>
                <a:ea typeface="Roboto"/>
                <a:cs typeface="Roboto"/>
                <a:sym typeface="Roboto"/>
                <a:hlinkClick r:id="rId5"/>
              </a:rPr>
              <a:t> </a:t>
            </a:r>
            <a:r>
              <a:rPr lang="en" sz="1800">
                <a:solidFill>
                  <a:srgbClr val="3371E3"/>
                </a:solidFill>
                <a:highlight>
                  <a:srgbClr val="FFFFFF"/>
                </a:highlight>
                <a:latin typeface="Roboto"/>
                <a:ea typeface="Roboto"/>
                <a:cs typeface="Roboto"/>
                <a:sym typeface="Roboto"/>
              </a:rPr>
              <a:t>开放的尊重各种观点和方案</a:t>
            </a:r>
            <a:endParaRPr sz="1200">
              <a:solidFill>
                <a:schemeClr val="dk1"/>
              </a:solidFill>
              <a:latin typeface="Arial"/>
              <a:ea typeface="Arial"/>
              <a:cs typeface="Arial"/>
              <a:sym typeface="Arial"/>
            </a:endParaRPr>
          </a:p>
          <a:p>
            <a:pPr marL="0" marR="0" lvl="0" indent="0" algn="ctr" rtl="0">
              <a:lnSpc>
                <a:spcPct val="120000"/>
              </a:lnSpc>
              <a:spcBef>
                <a:spcPts val="1300"/>
              </a:spcBef>
              <a:spcAft>
                <a:spcPts val="0"/>
              </a:spcAft>
              <a:buClr>
                <a:srgbClr val="0662EE"/>
              </a:buClr>
              <a:buSzPts val="1800"/>
              <a:buFont typeface="Roboto"/>
              <a:buNone/>
            </a:pPr>
            <a:r>
              <a:rPr lang="en" sz="1800">
                <a:solidFill>
                  <a:srgbClr val="0662EE"/>
                </a:solidFill>
                <a:highlight>
                  <a:srgbClr val="FFFFFF"/>
                </a:highlight>
                <a:latin typeface="Roboto"/>
                <a:ea typeface="Roboto"/>
                <a:cs typeface="Roboto"/>
                <a:sym typeface="Roboto"/>
              </a:rPr>
              <a:t>Evolution is better than stagnation</a:t>
            </a:r>
            <a:r>
              <a:rPr lang="en" sz="1800">
                <a:solidFill>
                  <a:schemeClr val="hlink"/>
                </a:solidFill>
                <a:highlight>
                  <a:srgbClr val="FFFFFF"/>
                </a:highlight>
                <a:uFill>
                  <a:noFill/>
                </a:uFill>
                <a:latin typeface="Roboto"/>
                <a:ea typeface="Roboto"/>
                <a:cs typeface="Roboto"/>
                <a:sym typeface="Roboto"/>
                <a:hlinkClick r:id="rId6"/>
              </a:rPr>
              <a:t> </a:t>
            </a:r>
            <a:r>
              <a:rPr lang="en" sz="1800">
                <a:solidFill>
                  <a:schemeClr val="hlink"/>
                </a:solidFill>
                <a:highlight>
                  <a:srgbClr val="FFFFFF"/>
                </a:highlight>
                <a:uFill>
                  <a:noFill/>
                </a:uFill>
                <a:latin typeface="Roboto"/>
                <a:ea typeface="Roboto"/>
                <a:cs typeface="Roboto"/>
                <a:sym typeface="Roboto"/>
                <a:hlinkClick r:id="rId7"/>
              </a:rPr>
              <a:t> </a:t>
            </a:r>
            <a:r>
              <a:rPr lang="en" sz="1800">
                <a:solidFill>
                  <a:srgbClr val="3371E3"/>
                </a:solidFill>
                <a:highlight>
                  <a:srgbClr val="FFFFFF"/>
                </a:highlight>
                <a:latin typeface="Roboto"/>
                <a:ea typeface="Roboto"/>
                <a:cs typeface="Roboto"/>
                <a:sym typeface="Roboto"/>
              </a:rPr>
              <a:t>不断进化成长，拥抱变化</a:t>
            </a:r>
            <a:endParaRPr sz="1800">
              <a:solidFill>
                <a:srgbClr val="3371E3"/>
              </a:solidFill>
              <a:highlight>
                <a:srgbClr val="FFFFFF"/>
              </a:highlight>
              <a:latin typeface="Roboto"/>
              <a:ea typeface="Roboto"/>
              <a:cs typeface="Roboto"/>
              <a:sym typeface="Roboto"/>
            </a:endParaRPr>
          </a:p>
          <a:p>
            <a:pPr marL="0" marR="0" lvl="0" indent="0" algn="l" rtl="0">
              <a:lnSpc>
                <a:spcPct val="115000"/>
              </a:lnSpc>
              <a:spcBef>
                <a:spcPts val="1300"/>
              </a:spcBef>
              <a:spcAft>
                <a:spcPts val="0"/>
              </a:spcAft>
              <a:buClr>
                <a:schemeClr val="lt1"/>
              </a:buClr>
              <a:buSzPts val="1200"/>
              <a:buFont typeface="Arial"/>
              <a:buNone/>
            </a:pPr>
            <a:endParaRPr sz="12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8"/>
          <p:cNvSpPr txBox="1">
            <a:spLocks noGrp="1"/>
          </p:cNvSpPr>
          <p:nvPr>
            <p:ph type="title"/>
          </p:nvPr>
        </p:nvSpPr>
        <p:spPr>
          <a:xfrm>
            <a:off x="4080944" y="1917103"/>
            <a:ext cx="4048500" cy="9678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1"/>
              </a:buClr>
              <a:buSzPts val="2700"/>
              <a:buFont typeface="Arial"/>
              <a:buNone/>
            </a:pPr>
            <a:r>
              <a:rPr lang="en" dirty="0" err="1"/>
              <a:t>开源工具有哪些</a:t>
            </a:r>
            <a:r>
              <a:rPr lang="en" dirty="0"/>
              <a:t>？</a:t>
            </a: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2"/>
          <p:cNvSpPr txBox="1"/>
          <p:nvPr/>
        </p:nvSpPr>
        <p:spPr>
          <a:xfrm>
            <a:off x="495300" y="0"/>
            <a:ext cx="8143800" cy="7716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2100"/>
              <a:buFont typeface="Arial"/>
              <a:buNone/>
            </a:pPr>
            <a:endParaRPr sz="2100" b="1">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100"/>
              <a:buFont typeface="Arial"/>
              <a:buNone/>
            </a:pPr>
            <a:r>
              <a:rPr lang="en" sz="2100" b="1">
                <a:solidFill>
                  <a:schemeClr val="dk1"/>
                </a:solidFill>
                <a:latin typeface="Arial"/>
                <a:ea typeface="Arial"/>
                <a:cs typeface="Arial"/>
                <a:sym typeface="Arial"/>
              </a:rPr>
              <a:t>Kubernetes 社区行为准则</a:t>
            </a:r>
            <a:endParaRPr sz="2100" b="1">
              <a:solidFill>
                <a:schemeClr val="dk1"/>
              </a:solidFill>
              <a:latin typeface="Arial"/>
              <a:ea typeface="Arial"/>
              <a:cs typeface="Arial"/>
              <a:sym typeface="Arial"/>
            </a:endParaRPr>
          </a:p>
        </p:txBody>
      </p:sp>
      <p:pic>
        <p:nvPicPr>
          <p:cNvPr id="358" name="Google Shape;358;p62"/>
          <p:cNvPicPr preferRelativeResize="0"/>
          <p:nvPr/>
        </p:nvPicPr>
        <p:blipFill rotWithShape="1">
          <a:blip r:embed="rId3">
            <a:alphaModFix/>
          </a:blip>
          <a:srcRect/>
          <a:stretch/>
        </p:blipFill>
        <p:spPr>
          <a:xfrm>
            <a:off x="495300" y="1080763"/>
            <a:ext cx="6629402" cy="1016422"/>
          </a:xfrm>
          <a:prstGeom prst="rect">
            <a:avLst/>
          </a:prstGeom>
          <a:noFill/>
          <a:ln>
            <a:noFill/>
          </a:ln>
        </p:spPr>
      </p:pic>
      <p:pic>
        <p:nvPicPr>
          <p:cNvPr id="359" name="Google Shape;359;p62"/>
          <p:cNvPicPr preferRelativeResize="0"/>
          <p:nvPr/>
        </p:nvPicPr>
        <p:blipFill rotWithShape="1">
          <a:blip r:embed="rId4">
            <a:alphaModFix/>
          </a:blip>
          <a:srcRect/>
          <a:stretch/>
        </p:blipFill>
        <p:spPr>
          <a:xfrm>
            <a:off x="495300" y="2211485"/>
            <a:ext cx="2936548" cy="20827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4CBEC95-F4A4-2A98-4010-1C1C244F517D}"/>
              </a:ext>
            </a:extLst>
          </p:cNvPr>
          <p:cNvSpPr txBox="1"/>
          <p:nvPr/>
        </p:nvSpPr>
        <p:spPr>
          <a:xfrm>
            <a:off x="649705" y="4406643"/>
            <a:ext cx="7676148" cy="307777"/>
          </a:xfrm>
          <a:prstGeom prst="rect">
            <a:avLst/>
          </a:prstGeom>
          <a:noFill/>
        </p:spPr>
        <p:txBody>
          <a:bodyPr wrap="square">
            <a:spAutoFit/>
          </a:bodyPr>
          <a:lstStyle/>
          <a:p>
            <a:r>
              <a:rPr lang="zh-CN" altLang="en-US" dirty="0">
                <a:hlinkClick r:id="rId2"/>
              </a:rPr>
              <a:t>https://github.com/cyy8/notes/issues/2#issuecomment-2277410074</a:t>
            </a:r>
            <a:r>
              <a:rPr lang="zh-CN" altLang="en-US" dirty="0"/>
              <a:t> </a:t>
            </a:r>
          </a:p>
        </p:txBody>
      </p:sp>
      <p:sp>
        <p:nvSpPr>
          <p:cNvPr id="6" name="文本框 5">
            <a:extLst>
              <a:ext uri="{FF2B5EF4-FFF2-40B4-BE49-F238E27FC236}">
                <a16:creationId xmlns:a16="http://schemas.microsoft.com/office/drawing/2014/main" id="{FFFF11B3-78CC-78D5-4E69-60625DC241E9}"/>
              </a:ext>
            </a:extLst>
          </p:cNvPr>
          <p:cNvSpPr txBox="1"/>
          <p:nvPr/>
        </p:nvSpPr>
        <p:spPr>
          <a:xfrm>
            <a:off x="649705" y="736857"/>
            <a:ext cx="5620449" cy="307777"/>
          </a:xfrm>
          <a:prstGeom prst="rect">
            <a:avLst/>
          </a:prstGeom>
          <a:noFill/>
        </p:spPr>
        <p:txBody>
          <a:bodyPr wrap="none" rtlCol="0">
            <a:spAutoFit/>
          </a:bodyPr>
          <a:lstStyle/>
          <a:p>
            <a:r>
              <a:rPr kumimoji="1" lang="zh-CN" altLang="en-US" dirty="0"/>
              <a:t>第一次参与开源社区的贡献者提交了贡献，却遭遇了很多谩骂和攻击</a:t>
            </a:r>
          </a:p>
        </p:txBody>
      </p:sp>
      <p:sp>
        <p:nvSpPr>
          <p:cNvPr id="8" name="Google Shape;357;p62">
            <a:extLst>
              <a:ext uri="{FF2B5EF4-FFF2-40B4-BE49-F238E27FC236}">
                <a16:creationId xmlns:a16="http://schemas.microsoft.com/office/drawing/2014/main" id="{2A0C766A-40D3-4DEC-71AB-B0F10319BAB9}"/>
              </a:ext>
            </a:extLst>
          </p:cNvPr>
          <p:cNvSpPr txBox="1"/>
          <p:nvPr/>
        </p:nvSpPr>
        <p:spPr>
          <a:xfrm>
            <a:off x="495300" y="0"/>
            <a:ext cx="8143800" cy="7716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2100"/>
              <a:buFont typeface="Arial"/>
              <a:buNone/>
            </a:pPr>
            <a:endParaRPr sz="2100" b="1"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100"/>
              <a:buFont typeface="Arial"/>
              <a:buNone/>
            </a:pPr>
            <a:r>
              <a:rPr lang="en" sz="2100" b="1" dirty="0" err="1">
                <a:solidFill>
                  <a:schemeClr val="dk1"/>
                </a:solidFill>
                <a:latin typeface="Arial"/>
                <a:ea typeface="Arial"/>
                <a:cs typeface="Arial"/>
                <a:sym typeface="Arial"/>
              </a:rPr>
              <a:t>案例</a:t>
            </a:r>
            <a:endParaRPr sz="2100" b="1" dirty="0">
              <a:solidFill>
                <a:schemeClr val="dk1"/>
              </a:solidFill>
              <a:latin typeface="Arial"/>
              <a:ea typeface="Arial"/>
              <a:cs typeface="Arial"/>
              <a:sym typeface="Arial"/>
            </a:endParaRPr>
          </a:p>
        </p:txBody>
      </p:sp>
      <p:pic>
        <p:nvPicPr>
          <p:cNvPr id="9" name="图片 8">
            <a:extLst>
              <a:ext uri="{FF2B5EF4-FFF2-40B4-BE49-F238E27FC236}">
                <a16:creationId xmlns:a16="http://schemas.microsoft.com/office/drawing/2014/main" id="{6CC7EBE9-5A74-FCA4-E9CF-78FECFCF1C36}"/>
              </a:ext>
            </a:extLst>
          </p:cNvPr>
          <p:cNvPicPr>
            <a:picLocks noChangeAspect="1"/>
          </p:cNvPicPr>
          <p:nvPr/>
        </p:nvPicPr>
        <p:blipFill>
          <a:blip r:embed="rId3"/>
          <a:stretch>
            <a:fillRect/>
          </a:stretch>
        </p:blipFill>
        <p:spPr>
          <a:xfrm>
            <a:off x="1676400" y="1282700"/>
            <a:ext cx="5791200" cy="2578100"/>
          </a:xfrm>
          <a:prstGeom prst="rect">
            <a:avLst/>
          </a:prstGeom>
        </p:spPr>
      </p:pic>
    </p:spTree>
    <p:extLst>
      <p:ext uri="{BB962C8B-B14F-4D97-AF65-F5344CB8AC3E}">
        <p14:creationId xmlns:p14="http://schemas.microsoft.com/office/powerpoint/2010/main" val="4246897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C0577D-3E55-12C3-D3A2-982DA8AC9613}"/>
              </a:ext>
            </a:extLst>
          </p:cNvPr>
          <p:cNvPicPr>
            <a:picLocks noChangeAspect="1"/>
          </p:cNvPicPr>
          <p:nvPr/>
        </p:nvPicPr>
        <p:blipFill>
          <a:blip r:embed="rId2"/>
          <a:stretch>
            <a:fillRect/>
          </a:stretch>
        </p:blipFill>
        <p:spPr>
          <a:xfrm>
            <a:off x="685800" y="1772220"/>
            <a:ext cx="7772400" cy="1599059"/>
          </a:xfrm>
          <a:prstGeom prst="rect">
            <a:avLst/>
          </a:prstGeom>
        </p:spPr>
      </p:pic>
    </p:spTree>
    <p:extLst>
      <p:ext uri="{BB962C8B-B14F-4D97-AF65-F5344CB8AC3E}">
        <p14:creationId xmlns:p14="http://schemas.microsoft.com/office/powerpoint/2010/main" val="3209911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03A328F-7CE7-448C-9BB5-0C5F1DE392F9}"/>
              </a:ext>
            </a:extLst>
          </p:cNvPr>
          <p:cNvPicPr>
            <a:picLocks noChangeAspect="1"/>
          </p:cNvPicPr>
          <p:nvPr/>
        </p:nvPicPr>
        <p:blipFill>
          <a:blip r:embed="rId2"/>
          <a:stretch>
            <a:fillRect/>
          </a:stretch>
        </p:blipFill>
        <p:spPr>
          <a:xfrm>
            <a:off x="1829802" y="3424990"/>
            <a:ext cx="5653937" cy="1279358"/>
          </a:xfrm>
          <a:prstGeom prst="rect">
            <a:avLst/>
          </a:prstGeom>
        </p:spPr>
      </p:pic>
      <p:pic>
        <p:nvPicPr>
          <p:cNvPr id="3" name="图片 2">
            <a:extLst>
              <a:ext uri="{FF2B5EF4-FFF2-40B4-BE49-F238E27FC236}">
                <a16:creationId xmlns:a16="http://schemas.microsoft.com/office/drawing/2014/main" id="{9377E9F5-6F5C-016F-27EA-158EDDBC7AAB}"/>
              </a:ext>
            </a:extLst>
          </p:cNvPr>
          <p:cNvPicPr>
            <a:picLocks noChangeAspect="1"/>
          </p:cNvPicPr>
          <p:nvPr/>
        </p:nvPicPr>
        <p:blipFill>
          <a:blip r:embed="rId3"/>
          <a:stretch>
            <a:fillRect/>
          </a:stretch>
        </p:blipFill>
        <p:spPr>
          <a:xfrm>
            <a:off x="1327819" y="333994"/>
            <a:ext cx="5854031" cy="2616182"/>
          </a:xfrm>
          <a:prstGeom prst="rect">
            <a:avLst/>
          </a:prstGeom>
        </p:spPr>
      </p:pic>
      <p:sp>
        <p:nvSpPr>
          <p:cNvPr id="4" name="文本框 3">
            <a:extLst>
              <a:ext uri="{FF2B5EF4-FFF2-40B4-BE49-F238E27FC236}">
                <a16:creationId xmlns:a16="http://schemas.microsoft.com/office/drawing/2014/main" id="{E3A832D2-C0FD-BFE3-80D1-325B1D9619C4}"/>
              </a:ext>
            </a:extLst>
          </p:cNvPr>
          <p:cNvSpPr txBox="1"/>
          <p:nvPr/>
        </p:nvSpPr>
        <p:spPr>
          <a:xfrm>
            <a:off x="757989" y="2045368"/>
            <a:ext cx="723275" cy="307777"/>
          </a:xfrm>
          <a:prstGeom prst="rect">
            <a:avLst/>
          </a:prstGeom>
          <a:noFill/>
        </p:spPr>
        <p:txBody>
          <a:bodyPr wrap="none" rtlCol="0">
            <a:spAutoFit/>
          </a:bodyPr>
          <a:lstStyle/>
          <a:p>
            <a:r>
              <a:rPr kumimoji="1" lang="zh-CN" altLang="en-US" dirty="0"/>
              <a:t>修复前</a:t>
            </a:r>
          </a:p>
        </p:txBody>
      </p:sp>
      <p:sp>
        <p:nvSpPr>
          <p:cNvPr id="5" name="文本框 4">
            <a:extLst>
              <a:ext uri="{FF2B5EF4-FFF2-40B4-BE49-F238E27FC236}">
                <a16:creationId xmlns:a16="http://schemas.microsoft.com/office/drawing/2014/main" id="{64C36D6D-7508-8FA5-0801-B3BBC368EDD3}"/>
              </a:ext>
            </a:extLst>
          </p:cNvPr>
          <p:cNvSpPr txBox="1"/>
          <p:nvPr/>
        </p:nvSpPr>
        <p:spPr>
          <a:xfrm>
            <a:off x="757988" y="4064519"/>
            <a:ext cx="723275" cy="307777"/>
          </a:xfrm>
          <a:prstGeom prst="rect">
            <a:avLst/>
          </a:prstGeom>
          <a:noFill/>
        </p:spPr>
        <p:txBody>
          <a:bodyPr wrap="none" rtlCol="0">
            <a:spAutoFit/>
          </a:bodyPr>
          <a:lstStyle/>
          <a:p>
            <a:r>
              <a:rPr kumimoji="1" lang="zh-CN" altLang="en-US" dirty="0"/>
              <a:t>修复后</a:t>
            </a:r>
          </a:p>
        </p:txBody>
      </p:sp>
    </p:spTree>
    <p:extLst>
      <p:ext uri="{BB962C8B-B14F-4D97-AF65-F5344CB8AC3E}">
        <p14:creationId xmlns:p14="http://schemas.microsoft.com/office/powerpoint/2010/main" val="1251715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49520D-AE5D-30C3-1C6D-DFEFCF4141D3}"/>
              </a:ext>
            </a:extLst>
          </p:cNvPr>
          <p:cNvPicPr>
            <a:picLocks noChangeAspect="1"/>
          </p:cNvPicPr>
          <p:nvPr/>
        </p:nvPicPr>
        <p:blipFill>
          <a:blip r:embed="rId3"/>
          <a:stretch>
            <a:fillRect/>
          </a:stretch>
        </p:blipFill>
        <p:spPr>
          <a:xfrm>
            <a:off x="104943" y="1059629"/>
            <a:ext cx="4635500" cy="1917700"/>
          </a:xfrm>
          <a:prstGeom prst="rect">
            <a:avLst/>
          </a:prstGeom>
        </p:spPr>
      </p:pic>
      <p:pic>
        <p:nvPicPr>
          <p:cNvPr id="3" name="图片 2">
            <a:extLst>
              <a:ext uri="{FF2B5EF4-FFF2-40B4-BE49-F238E27FC236}">
                <a16:creationId xmlns:a16="http://schemas.microsoft.com/office/drawing/2014/main" id="{DC7FF10A-1081-0441-20F3-4D2EA5B2FB90}"/>
              </a:ext>
            </a:extLst>
          </p:cNvPr>
          <p:cNvPicPr>
            <a:picLocks noChangeAspect="1"/>
          </p:cNvPicPr>
          <p:nvPr/>
        </p:nvPicPr>
        <p:blipFill>
          <a:blip r:embed="rId4"/>
          <a:stretch>
            <a:fillRect/>
          </a:stretch>
        </p:blipFill>
        <p:spPr>
          <a:xfrm>
            <a:off x="4129076" y="-18047"/>
            <a:ext cx="4230627" cy="5143500"/>
          </a:xfrm>
          <a:prstGeom prst="rect">
            <a:avLst/>
          </a:prstGeom>
        </p:spPr>
      </p:pic>
      <p:sp>
        <p:nvSpPr>
          <p:cNvPr id="4" name="文本框 3">
            <a:extLst>
              <a:ext uri="{FF2B5EF4-FFF2-40B4-BE49-F238E27FC236}">
                <a16:creationId xmlns:a16="http://schemas.microsoft.com/office/drawing/2014/main" id="{792CB291-7659-C44B-2A7C-BA5DCB680979}"/>
              </a:ext>
            </a:extLst>
          </p:cNvPr>
          <p:cNvSpPr txBox="1"/>
          <p:nvPr/>
        </p:nvSpPr>
        <p:spPr>
          <a:xfrm>
            <a:off x="605623" y="3125021"/>
            <a:ext cx="3034805" cy="523220"/>
          </a:xfrm>
          <a:prstGeom prst="rect">
            <a:avLst/>
          </a:prstGeom>
          <a:noFill/>
        </p:spPr>
        <p:txBody>
          <a:bodyPr wrap="none" rtlCol="0">
            <a:spAutoFit/>
          </a:bodyPr>
          <a:lstStyle/>
          <a:p>
            <a:r>
              <a:rPr kumimoji="1" lang="en-US" altLang="zh-CN" dirty="0"/>
              <a:t>PR</a:t>
            </a:r>
            <a:r>
              <a:rPr kumimoji="1" lang="zh-CN" altLang="en-US" dirty="0"/>
              <a:t> 最终合并</a:t>
            </a:r>
            <a:endParaRPr kumimoji="1" lang="en-US" altLang="zh-CN" dirty="0"/>
          </a:p>
          <a:p>
            <a:r>
              <a:rPr kumimoji="1" lang="zh-CN" altLang="en-US" dirty="0"/>
              <a:t>很多 </a:t>
            </a:r>
            <a:r>
              <a:rPr kumimoji="1" lang="en-US" altLang="zh-CN" dirty="0"/>
              <a:t>Comment</a:t>
            </a:r>
            <a:r>
              <a:rPr kumimoji="1" lang="zh-CN" altLang="en-US" dirty="0"/>
              <a:t> 因为人身攻击被删除</a:t>
            </a:r>
            <a:endParaRPr kumimoji="1" lang="en-US" altLang="zh-CN" dirty="0"/>
          </a:p>
        </p:txBody>
      </p:sp>
    </p:spTree>
    <p:extLst>
      <p:ext uri="{BB962C8B-B14F-4D97-AF65-F5344CB8AC3E}">
        <p14:creationId xmlns:p14="http://schemas.microsoft.com/office/powerpoint/2010/main" val="3802731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2A03E-BA90-3490-D8BC-58949C190CB5}"/>
              </a:ext>
            </a:extLst>
          </p:cNvPr>
          <p:cNvSpPr>
            <a:spLocks noGrp="1"/>
          </p:cNvSpPr>
          <p:nvPr>
            <p:ph type="title"/>
          </p:nvPr>
        </p:nvSpPr>
        <p:spPr/>
        <p:txBody>
          <a:bodyPr>
            <a:normAutofit/>
          </a:bodyPr>
          <a:lstStyle/>
          <a:p>
            <a:pPr>
              <a:lnSpc>
                <a:spcPts val="2550"/>
              </a:lnSpc>
            </a:pPr>
            <a:r>
              <a:rPr lang="zh-CN" altLang="en-US" b="0" dirty="0">
                <a:effectLst/>
              </a:rPr>
              <a:t>技术 </a:t>
            </a:r>
            <a:r>
              <a:rPr lang="en" altLang="zh-CN" b="0" dirty="0">
                <a:effectLst/>
              </a:rPr>
              <a:t>or </a:t>
            </a:r>
            <a:r>
              <a:rPr lang="zh-CN" altLang="en-US" b="0" dirty="0">
                <a:effectLst/>
              </a:rPr>
              <a:t>非技术，参与 </a:t>
            </a:r>
            <a:r>
              <a:rPr lang="en" altLang="zh-CN" b="0" dirty="0">
                <a:effectLst/>
              </a:rPr>
              <a:t>Kubernetes </a:t>
            </a:r>
            <a:r>
              <a:rPr lang="zh-CN" altLang="en-US" b="0" dirty="0">
                <a:effectLst/>
              </a:rPr>
              <a:t>社区丝滑路径</a:t>
            </a:r>
            <a:endParaRPr kumimoji="1" lang="zh-CN" altLang="en-US" dirty="0"/>
          </a:p>
        </p:txBody>
      </p:sp>
      <p:sp>
        <p:nvSpPr>
          <p:cNvPr id="3" name="文本占位符 2">
            <a:extLst>
              <a:ext uri="{FF2B5EF4-FFF2-40B4-BE49-F238E27FC236}">
                <a16:creationId xmlns:a16="http://schemas.microsoft.com/office/drawing/2014/main" id="{E487CF65-3393-C315-BCFB-62AF1B1494D9}"/>
              </a:ext>
            </a:extLst>
          </p:cNvPr>
          <p:cNvSpPr>
            <a:spLocks noGrp="1"/>
          </p:cNvSpPr>
          <p:nvPr>
            <p:ph type="body" idx="1"/>
          </p:nvPr>
        </p:nvSpPr>
        <p:spPr/>
        <p:txBody>
          <a:bodyPr/>
          <a:lstStyle/>
          <a:p>
            <a:r>
              <a:rPr kumimoji="1" lang="en-US" altLang="zh-CN" dirty="0"/>
              <a:t>KCD</a:t>
            </a:r>
            <a:r>
              <a:rPr kumimoji="1" lang="zh-CN" altLang="en-US" dirty="0"/>
              <a:t> 上海 </a:t>
            </a:r>
            <a:r>
              <a:rPr kumimoji="1" lang="en-US" altLang="zh-CN" dirty="0"/>
              <a:t>2024</a:t>
            </a:r>
            <a:r>
              <a:rPr kumimoji="1" lang="zh-CN" altLang="en-US" dirty="0"/>
              <a:t> 演讲云原生新手和开源教育分论坛 </a:t>
            </a:r>
            <a:r>
              <a:rPr kumimoji="1" lang="zh-CN" altLang="en-US" dirty="0">
                <a:hlinkClick r:id="rId2"/>
              </a:rPr>
              <a:t> </a:t>
            </a:r>
            <a:r>
              <a:rPr kumimoji="1" lang="en" altLang="zh-CN" dirty="0">
                <a:hlinkClick r:id="rId2"/>
              </a:rPr>
              <a:t>https://www.bilibili.com/video/BV1CD421J7vi/</a:t>
            </a:r>
            <a:r>
              <a:rPr kumimoji="1" lang="zh-CN" altLang="en-US" dirty="0"/>
              <a:t> </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7431B503-3E14-A597-9902-C5E0632B9E63}"/>
              </a:ext>
            </a:extLst>
          </p:cNvPr>
          <p:cNvPicPr>
            <a:picLocks noChangeAspect="1"/>
          </p:cNvPicPr>
          <p:nvPr/>
        </p:nvPicPr>
        <p:blipFill>
          <a:blip r:embed="rId3"/>
          <a:stretch>
            <a:fillRect/>
          </a:stretch>
        </p:blipFill>
        <p:spPr>
          <a:xfrm>
            <a:off x="2070100" y="1879075"/>
            <a:ext cx="5003800" cy="2819400"/>
          </a:xfrm>
          <a:prstGeom prst="rect">
            <a:avLst/>
          </a:prstGeom>
        </p:spPr>
      </p:pic>
    </p:spTree>
    <p:extLst>
      <p:ext uri="{BB962C8B-B14F-4D97-AF65-F5344CB8AC3E}">
        <p14:creationId xmlns:p14="http://schemas.microsoft.com/office/powerpoint/2010/main" val="1555223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4"/>
          <p:cNvSpPr txBox="1">
            <a:spLocks noGrp="1"/>
          </p:cNvSpPr>
          <p:nvPr>
            <p:ph type="title"/>
          </p:nvPr>
        </p:nvSpPr>
        <p:spPr>
          <a:xfrm>
            <a:off x="495300" y="0"/>
            <a:ext cx="8143800" cy="7716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0C0C0C"/>
              </a:buClr>
              <a:buSzPts val="2100"/>
              <a:buFont typeface="Arial"/>
              <a:buNone/>
            </a:pPr>
            <a:r>
              <a:rPr lang="en" dirty="0" err="1"/>
              <a:t>其他贡献</a:t>
            </a:r>
            <a:endParaRPr dirty="0"/>
          </a:p>
        </p:txBody>
      </p:sp>
      <p:sp>
        <p:nvSpPr>
          <p:cNvPr id="371" name="Google Shape;371;p64"/>
          <p:cNvSpPr txBox="1"/>
          <p:nvPr/>
        </p:nvSpPr>
        <p:spPr>
          <a:xfrm>
            <a:off x="495298" y="1117504"/>
            <a:ext cx="7565859" cy="2646848"/>
          </a:xfrm>
          <a:prstGeom prst="rect">
            <a:avLst/>
          </a:prstGeom>
          <a:noFill/>
          <a:ln>
            <a:noFill/>
          </a:ln>
        </p:spPr>
        <p:txBody>
          <a:bodyPr spcFirstLastPara="1" wrap="square" lIns="68575" tIns="34275" rIns="68575" bIns="34275" anchor="t" anchorCtr="0">
            <a:spAutoFit/>
          </a:bodyPr>
          <a:lstStyle/>
          <a:p>
            <a:pPr marL="342900" marR="0" lvl="0" indent="-254000" algn="l" rtl="0">
              <a:spcBef>
                <a:spcPts val="900"/>
              </a:spcBef>
              <a:spcAft>
                <a:spcPts val="0"/>
              </a:spcAft>
              <a:buClr>
                <a:schemeClr val="dk1"/>
              </a:buClr>
              <a:buSzPts val="1400"/>
              <a:buFont typeface="Arial"/>
              <a:buChar char="●"/>
            </a:pPr>
            <a:r>
              <a:rPr lang="en" sz="2000" dirty="0" err="1">
                <a:solidFill>
                  <a:schemeClr val="dk1"/>
                </a:solidFill>
                <a:latin typeface="Arial"/>
                <a:ea typeface="Arial"/>
                <a:cs typeface="Arial"/>
                <a:sym typeface="Arial"/>
              </a:rPr>
              <a:t>社区引导和教学，回答</a:t>
            </a:r>
            <a:r>
              <a:rPr lang="en" sz="2000" dirty="0">
                <a:solidFill>
                  <a:schemeClr val="dk1"/>
                </a:solidFill>
                <a:latin typeface="Arial"/>
                <a:ea typeface="Arial"/>
                <a:cs typeface="Arial"/>
                <a:sym typeface="Arial"/>
              </a:rPr>
              <a:t> </a:t>
            </a:r>
            <a:r>
              <a:rPr lang="en" sz="2000" dirty="0" err="1">
                <a:solidFill>
                  <a:schemeClr val="dk1"/>
                </a:solidFill>
                <a:latin typeface="Arial"/>
                <a:ea typeface="Arial"/>
                <a:cs typeface="Arial"/>
                <a:sym typeface="Arial"/>
              </a:rPr>
              <a:t>Discuss、StackOverflow</a:t>
            </a:r>
            <a:r>
              <a:rPr lang="en" sz="2000" dirty="0">
                <a:solidFill>
                  <a:schemeClr val="dk1"/>
                </a:solidFill>
                <a:latin typeface="Arial"/>
                <a:ea typeface="Arial"/>
                <a:cs typeface="Arial"/>
                <a:sym typeface="Arial"/>
              </a:rPr>
              <a:t> </a:t>
            </a:r>
            <a:r>
              <a:rPr lang="en" sz="2000" dirty="0" err="1">
                <a:solidFill>
                  <a:schemeClr val="dk1"/>
                </a:solidFill>
                <a:latin typeface="Arial"/>
                <a:ea typeface="Arial"/>
                <a:cs typeface="Arial"/>
                <a:sym typeface="Arial"/>
              </a:rPr>
              <a:t>和</a:t>
            </a:r>
            <a:r>
              <a:rPr lang="en" sz="2000" dirty="0">
                <a:solidFill>
                  <a:schemeClr val="dk1"/>
                </a:solidFill>
                <a:latin typeface="Arial"/>
                <a:ea typeface="Arial"/>
                <a:cs typeface="Arial"/>
                <a:sym typeface="Arial"/>
              </a:rPr>
              <a:t> Slack </a:t>
            </a:r>
            <a:r>
              <a:rPr lang="en" sz="2000" dirty="0" err="1">
                <a:solidFill>
                  <a:schemeClr val="dk1"/>
                </a:solidFill>
                <a:latin typeface="Arial"/>
                <a:ea typeface="Arial"/>
                <a:cs typeface="Arial"/>
                <a:sym typeface="Arial"/>
              </a:rPr>
              <a:t>上的问题</a:t>
            </a:r>
            <a:endParaRPr sz="1600" dirty="0"/>
          </a:p>
          <a:p>
            <a:pPr marL="342900" marR="0" lvl="0" indent="-254000" algn="l" rtl="0">
              <a:spcBef>
                <a:spcPts val="0"/>
              </a:spcBef>
              <a:spcAft>
                <a:spcPts val="0"/>
              </a:spcAft>
              <a:buClr>
                <a:schemeClr val="dk1"/>
              </a:buClr>
              <a:buSzPts val="1400"/>
              <a:buFont typeface="Arial"/>
              <a:buChar char="●"/>
            </a:pPr>
            <a:r>
              <a:rPr lang="en" sz="2000" dirty="0" err="1">
                <a:solidFill>
                  <a:schemeClr val="dk1"/>
                </a:solidFill>
                <a:latin typeface="Arial"/>
                <a:ea typeface="Arial"/>
                <a:cs typeface="Arial"/>
                <a:sym typeface="Arial"/>
              </a:rPr>
              <a:t>对外的社区工作，例如举办聚会和活动</a:t>
            </a:r>
            <a:endParaRPr sz="1600" dirty="0"/>
          </a:p>
          <a:p>
            <a:pPr marL="342900" marR="0" lvl="0" indent="-254000" algn="l" rtl="0">
              <a:spcBef>
                <a:spcPts val="0"/>
              </a:spcBef>
              <a:spcAft>
                <a:spcPts val="0"/>
              </a:spcAft>
              <a:buClr>
                <a:schemeClr val="dk1"/>
              </a:buClr>
              <a:buSzPts val="1400"/>
              <a:buFont typeface="Arial"/>
              <a:buChar char="●"/>
            </a:pPr>
            <a:r>
              <a:rPr lang="en" sz="2000" dirty="0" err="1">
                <a:solidFill>
                  <a:schemeClr val="dk1"/>
                </a:solidFill>
                <a:latin typeface="Arial"/>
                <a:ea typeface="Arial"/>
                <a:cs typeface="Arial"/>
                <a:sym typeface="Arial"/>
              </a:rPr>
              <a:t>编写项目文档</a:t>
            </a:r>
            <a:endParaRPr sz="1600" dirty="0"/>
          </a:p>
          <a:p>
            <a:pPr marL="342900" marR="0" lvl="0" indent="-254000" algn="l" rtl="0">
              <a:spcBef>
                <a:spcPts val="0"/>
              </a:spcBef>
              <a:spcAft>
                <a:spcPts val="0"/>
              </a:spcAft>
              <a:buClr>
                <a:schemeClr val="dk1"/>
              </a:buClr>
              <a:buSzPts val="1400"/>
              <a:buFont typeface="Arial"/>
              <a:buChar char="●"/>
            </a:pPr>
            <a:r>
              <a:rPr lang="en" sz="2000" dirty="0" err="1">
                <a:solidFill>
                  <a:schemeClr val="dk1"/>
                </a:solidFill>
                <a:latin typeface="Arial"/>
                <a:ea typeface="Arial"/>
                <a:cs typeface="Arial"/>
                <a:sym typeface="Arial"/>
              </a:rPr>
              <a:t>编写操作手册，帮助用户了解如何运行</a:t>
            </a:r>
            <a:r>
              <a:rPr lang="en" sz="2000" dirty="0">
                <a:solidFill>
                  <a:schemeClr val="dk1"/>
                </a:solidFill>
                <a:latin typeface="Arial"/>
                <a:ea typeface="Arial"/>
                <a:cs typeface="Arial"/>
                <a:sym typeface="Arial"/>
              </a:rPr>
              <a:t> Kubernetes</a:t>
            </a:r>
            <a:endParaRPr sz="1600" dirty="0"/>
          </a:p>
          <a:p>
            <a:pPr marL="342900" marR="0" lvl="0" indent="-254000" algn="l" rtl="0">
              <a:spcBef>
                <a:spcPts val="0"/>
              </a:spcBef>
              <a:spcAft>
                <a:spcPts val="0"/>
              </a:spcAft>
              <a:buClr>
                <a:schemeClr val="dk1"/>
              </a:buClr>
              <a:buSzPts val="1400"/>
              <a:buFont typeface="Arial"/>
              <a:buChar char="●"/>
            </a:pPr>
            <a:r>
              <a:rPr lang="en" sz="2000" dirty="0" err="1">
                <a:solidFill>
                  <a:schemeClr val="dk1"/>
                </a:solidFill>
                <a:latin typeface="Arial"/>
                <a:ea typeface="Arial"/>
                <a:cs typeface="Arial"/>
                <a:sym typeface="Arial"/>
              </a:rPr>
              <a:t>作为发布团队的一部分，帮助交付</a:t>
            </a:r>
            <a:r>
              <a:rPr lang="en" sz="2000" dirty="0">
                <a:solidFill>
                  <a:schemeClr val="dk1"/>
                </a:solidFill>
                <a:latin typeface="Arial"/>
                <a:ea typeface="Arial"/>
                <a:cs typeface="Arial"/>
                <a:sym typeface="Arial"/>
              </a:rPr>
              <a:t> Kubernetes</a:t>
            </a:r>
            <a:endParaRPr sz="1600" dirty="0"/>
          </a:p>
          <a:p>
            <a:pPr marL="342900" marR="0" lvl="0" indent="-254000" algn="l" rtl="0">
              <a:spcBef>
                <a:spcPts val="0"/>
              </a:spcBef>
              <a:spcAft>
                <a:spcPts val="0"/>
              </a:spcAft>
              <a:buClr>
                <a:schemeClr val="dk1"/>
              </a:buClr>
              <a:buSzPts val="1400"/>
              <a:buFont typeface="Arial"/>
              <a:buChar char="●"/>
            </a:pPr>
            <a:r>
              <a:rPr lang="en" sz="2000" dirty="0" err="1">
                <a:solidFill>
                  <a:schemeClr val="dk1"/>
                </a:solidFill>
                <a:latin typeface="Arial"/>
                <a:ea typeface="Arial"/>
                <a:cs typeface="Arial"/>
                <a:sym typeface="Arial"/>
              </a:rPr>
              <a:t>项目、计划和产品管理</a:t>
            </a:r>
            <a:endParaRPr sz="1600" dirty="0"/>
          </a:p>
          <a:p>
            <a:pPr marL="342900" marR="0" lvl="0" indent="-254000" algn="l" rtl="0">
              <a:spcBef>
                <a:spcPts val="0"/>
              </a:spcBef>
              <a:spcAft>
                <a:spcPts val="0"/>
              </a:spcAft>
              <a:buClr>
                <a:schemeClr val="dk1"/>
              </a:buClr>
              <a:buSzPts val="1400"/>
              <a:buFont typeface="Arial"/>
              <a:buChar char="●"/>
            </a:pPr>
            <a:r>
              <a:rPr lang="en" sz="2000" dirty="0" err="1">
                <a:solidFill>
                  <a:schemeClr val="dk1"/>
                </a:solidFill>
                <a:latin typeface="Arial"/>
                <a:ea typeface="Arial"/>
                <a:cs typeface="Arial"/>
                <a:sym typeface="Arial"/>
              </a:rPr>
              <a:t>还有很多</a:t>
            </a:r>
            <a:r>
              <a:rPr lang="en" sz="2000" dirty="0">
                <a:solidFill>
                  <a:schemeClr val="dk1"/>
                </a:solidFill>
                <a:latin typeface="Arial"/>
                <a:ea typeface="Arial"/>
                <a:cs typeface="Arial"/>
                <a:sym typeface="Arial"/>
              </a:rPr>
              <a:t>！</a:t>
            </a:r>
            <a:endParaRPr sz="16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EFBB-BCA3-9C0E-07A8-F819BDDBB8C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BC9702-2CE3-D7EE-0958-5E92AAA7110C}"/>
              </a:ext>
            </a:extLst>
          </p:cNvPr>
          <p:cNvSpPr>
            <a:spLocks noGrp="1"/>
          </p:cNvSpPr>
          <p:nvPr>
            <p:ph type="title"/>
          </p:nvPr>
        </p:nvSpPr>
        <p:spPr/>
        <p:txBody>
          <a:bodyPr>
            <a:normAutofit/>
          </a:bodyPr>
          <a:lstStyle/>
          <a:p>
            <a:r>
              <a:rPr kumimoji="1" lang="zh-CN" altLang="en-US" dirty="0">
                <a:solidFill>
                  <a:schemeClr val="tx1"/>
                </a:solidFill>
              </a:rPr>
              <a:t>社区参与实践和思考</a:t>
            </a:r>
          </a:p>
        </p:txBody>
      </p:sp>
    </p:spTree>
    <p:extLst>
      <p:ext uri="{BB962C8B-B14F-4D97-AF65-F5344CB8AC3E}">
        <p14:creationId xmlns:p14="http://schemas.microsoft.com/office/powerpoint/2010/main" val="3280989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B7F59-B2D8-2297-DE46-947AED1CED3F}"/>
              </a:ext>
            </a:extLst>
          </p:cNvPr>
          <p:cNvSpPr>
            <a:spLocks noGrp="1"/>
          </p:cNvSpPr>
          <p:nvPr>
            <p:ph type="title"/>
          </p:nvPr>
        </p:nvSpPr>
        <p:spPr/>
        <p:txBody>
          <a:bodyPr>
            <a:normAutofit fontScale="90000"/>
          </a:bodyPr>
          <a:lstStyle/>
          <a:p>
            <a:r>
              <a:rPr kumimoji="1" lang="zh-CN" altLang="en-US" dirty="0"/>
              <a:t>尝试运行开源项目</a:t>
            </a:r>
          </a:p>
        </p:txBody>
      </p:sp>
      <p:sp>
        <p:nvSpPr>
          <p:cNvPr id="3" name="文本占位符 2">
            <a:extLst>
              <a:ext uri="{FF2B5EF4-FFF2-40B4-BE49-F238E27FC236}">
                <a16:creationId xmlns:a16="http://schemas.microsoft.com/office/drawing/2014/main" id="{9EE1A6BE-E713-F83B-5B48-8DF8C51DDEA3}"/>
              </a:ext>
            </a:extLst>
          </p:cNvPr>
          <p:cNvSpPr>
            <a:spLocks noGrp="1"/>
          </p:cNvSpPr>
          <p:nvPr>
            <p:ph type="body" idx="1"/>
          </p:nvPr>
        </p:nvSpPr>
        <p:spPr/>
        <p:txBody>
          <a:bodyPr/>
          <a:lstStyle/>
          <a:p>
            <a:r>
              <a:rPr kumimoji="1" lang="en" altLang="zh-CN" dirty="0">
                <a:hlinkClick r:id="rId2"/>
              </a:rPr>
              <a:t>https://github.com/ollama/ollama/</a:t>
            </a:r>
            <a:r>
              <a:rPr kumimoji="1" lang="zh-CN" altLang="en-US" dirty="0"/>
              <a:t> </a:t>
            </a:r>
            <a:endParaRPr kumimoji="1" lang="en" altLang="zh-CN" dirty="0"/>
          </a:p>
          <a:p>
            <a:r>
              <a:rPr kumimoji="1" lang="zh-CN" altLang="en-US" dirty="0"/>
              <a:t>尝试本地启动一个 </a:t>
            </a:r>
            <a:r>
              <a:rPr kumimoji="1" lang="en-US" altLang="zh-CN" dirty="0"/>
              <a:t>Llama</a:t>
            </a:r>
            <a:r>
              <a:rPr kumimoji="1" lang="zh-CN" altLang="en-US" dirty="0"/>
              <a:t> </a:t>
            </a:r>
            <a:r>
              <a:rPr kumimoji="1" lang="en-US" altLang="zh-CN" dirty="0"/>
              <a:t>3.2</a:t>
            </a:r>
            <a:r>
              <a:rPr kumimoji="1" lang="zh-CN" altLang="en-US" dirty="0"/>
              <a:t> </a:t>
            </a:r>
            <a:r>
              <a:rPr kumimoji="1" lang="en-US" altLang="zh-CN" dirty="0"/>
              <a:t>3B</a:t>
            </a:r>
            <a:r>
              <a:rPr kumimoji="1" lang="zh-CN" altLang="en-US" dirty="0"/>
              <a:t> 模型</a:t>
            </a:r>
          </a:p>
        </p:txBody>
      </p:sp>
      <p:pic>
        <p:nvPicPr>
          <p:cNvPr id="24578" name="Picture 2" descr="ollama">
            <a:extLst>
              <a:ext uri="{FF2B5EF4-FFF2-40B4-BE49-F238E27FC236}">
                <a16:creationId xmlns:a16="http://schemas.microsoft.com/office/drawing/2014/main" id="{A9BEE7EE-F7F5-FAED-1948-516797518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302" y="385178"/>
            <a:ext cx="2475497" cy="247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207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AB48B-5969-3380-BD2E-3DC958FE0C28}"/>
              </a:ext>
            </a:extLst>
          </p:cNvPr>
          <p:cNvSpPr>
            <a:spLocks noGrp="1"/>
          </p:cNvSpPr>
          <p:nvPr>
            <p:ph type="title"/>
          </p:nvPr>
        </p:nvSpPr>
        <p:spPr/>
        <p:txBody>
          <a:bodyPr>
            <a:normAutofit fontScale="90000"/>
          </a:bodyPr>
          <a:lstStyle/>
          <a:p>
            <a:r>
              <a:rPr kumimoji="1" lang="zh-CN" altLang="en-US" dirty="0"/>
              <a:t>开发环境准备</a:t>
            </a:r>
          </a:p>
        </p:txBody>
      </p:sp>
      <p:sp>
        <p:nvSpPr>
          <p:cNvPr id="3" name="文本占位符 2">
            <a:extLst>
              <a:ext uri="{FF2B5EF4-FFF2-40B4-BE49-F238E27FC236}">
                <a16:creationId xmlns:a16="http://schemas.microsoft.com/office/drawing/2014/main" id="{8FC7EF07-CE5B-EB6F-6766-3F009780580A}"/>
              </a:ext>
            </a:extLst>
          </p:cNvPr>
          <p:cNvSpPr>
            <a:spLocks noGrp="1"/>
          </p:cNvSpPr>
          <p:nvPr>
            <p:ph type="body" idx="1"/>
          </p:nvPr>
        </p:nvSpPr>
        <p:spPr/>
        <p:txBody>
          <a:bodyPr/>
          <a:lstStyle/>
          <a:p>
            <a:r>
              <a:rPr kumimoji="1" lang="en-US" altLang="zh-CN" dirty="0"/>
              <a:t>Git</a:t>
            </a:r>
          </a:p>
          <a:p>
            <a:r>
              <a:rPr kumimoji="1" lang="zh-CN" altLang="en-US" dirty="0"/>
              <a:t>注册一个账号</a:t>
            </a:r>
            <a:endParaRPr kumimoji="1" lang="en-US" altLang="zh-CN" dirty="0"/>
          </a:p>
          <a:p>
            <a:r>
              <a:rPr kumimoji="1" lang="zh-CN" altLang="en-US" dirty="0"/>
              <a:t>尝试 </a:t>
            </a:r>
            <a:r>
              <a:rPr kumimoji="1" lang="en-US" altLang="zh-CN" dirty="0"/>
              <a:t>Init</a:t>
            </a:r>
            <a:r>
              <a:rPr kumimoji="1" lang="zh-CN" altLang="en-US" dirty="0"/>
              <a:t> 创建一个自己的项目</a:t>
            </a:r>
            <a:endParaRPr kumimoji="1" lang="en-US" altLang="zh-CN" dirty="0"/>
          </a:p>
          <a:p>
            <a:pPr lvl="1"/>
            <a:r>
              <a:rPr kumimoji="1" lang="zh-CN" altLang="en-US" dirty="0"/>
              <a:t>举例：添加个人介绍</a:t>
            </a:r>
            <a:endParaRPr kumimoji="1" lang="en-US" altLang="zh-CN" dirty="0"/>
          </a:p>
        </p:txBody>
      </p:sp>
      <p:pic>
        <p:nvPicPr>
          <p:cNvPr id="4" name="Picture 4" descr="GitHub Logo and symbol, meaning, history, PNG, brand">
            <a:extLst>
              <a:ext uri="{FF2B5EF4-FFF2-40B4-BE49-F238E27FC236}">
                <a16:creationId xmlns:a16="http://schemas.microsoft.com/office/drawing/2014/main" id="{809203C9-4101-6A58-8BE6-3133AE68A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468" y="1355930"/>
            <a:ext cx="1627636" cy="15191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Gitlab Logo and symbol, meaning, history, PNG, brand">
            <a:extLst>
              <a:ext uri="{FF2B5EF4-FFF2-40B4-BE49-F238E27FC236}">
                <a16:creationId xmlns:a16="http://schemas.microsoft.com/office/drawing/2014/main" id="{B7E2FD9E-C4BD-7AE6-C521-E2B985156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274" y="1328859"/>
            <a:ext cx="1573140" cy="1468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6A3ED10E-22AA-9B3B-9AF2-A19C1286E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421" y="3378406"/>
            <a:ext cx="2849166" cy="91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196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a:extLst>
              <a:ext uri="{FF2B5EF4-FFF2-40B4-BE49-F238E27FC236}">
                <a16:creationId xmlns:a16="http://schemas.microsoft.com/office/drawing/2014/main" id="{10F3651C-5420-18C9-1B79-4EEE3BCFF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2013"/>
            <a:ext cx="9144000" cy="341788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ADCA2E1-3110-1790-ABD1-97F47ECC1C7E}"/>
              </a:ext>
            </a:extLst>
          </p:cNvPr>
          <p:cNvSpPr txBox="1"/>
          <p:nvPr/>
        </p:nvSpPr>
        <p:spPr>
          <a:xfrm>
            <a:off x="313508" y="269966"/>
            <a:ext cx="1980029" cy="307777"/>
          </a:xfrm>
          <a:prstGeom prst="rect">
            <a:avLst/>
          </a:prstGeom>
          <a:noFill/>
        </p:spPr>
        <p:txBody>
          <a:bodyPr wrap="none" rtlCol="0">
            <a:spAutoFit/>
          </a:bodyPr>
          <a:lstStyle/>
          <a:p>
            <a:r>
              <a:rPr kumimoji="1" lang="zh-CN" altLang="en-US" dirty="0"/>
              <a:t>目前开源有哪些项目？</a:t>
            </a:r>
          </a:p>
        </p:txBody>
      </p:sp>
    </p:spTree>
    <p:extLst>
      <p:ext uri="{BB962C8B-B14F-4D97-AF65-F5344CB8AC3E}">
        <p14:creationId xmlns:p14="http://schemas.microsoft.com/office/powerpoint/2010/main" val="24756188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B9571-8F37-FF75-5D72-9496D66E33B3}"/>
              </a:ext>
            </a:extLst>
          </p:cNvPr>
          <p:cNvSpPr>
            <a:spLocks noGrp="1"/>
          </p:cNvSpPr>
          <p:nvPr>
            <p:ph type="title"/>
          </p:nvPr>
        </p:nvSpPr>
        <p:spPr/>
        <p:txBody>
          <a:bodyPr>
            <a:normAutofit fontScale="90000"/>
          </a:bodyPr>
          <a:lstStyle/>
          <a:p>
            <a:r>
              <a:rPr kumimoji="1" lang="zh-CN" altLang="en-US" dirty="0"/>
              <a:t>回顾</a:t>
            </a:r>
          </a:p>
        </p:txBody>
      </p:sp>
      <p:sp>
        <p:nvSpPr>
          <p:cNvPr id="3" name="文本占位符 2">
            <a:extLst>
              <a:ext uri="{FF2B5EF4-FFF2-40B4-BE49-F238E27FC236}">
                <a16:creationId xmlns:a16="http://schemas.microsoft.com/office/drawing/2014/main" id="{FF48F84F-620D-CDC1-8626-716AE248FDF1}"/>
              </a:ext>
            </a:extLst>
          </p:cNvPr>
          <p:cNvSpPr>
            <a:spLocks noGrp="1"/>
          </p:cNvSpPr>
          <p:nvPr>
            <p:ph type="body" idx="1"/>
          </p:nvPr>
        </p:nvSpPr>
        <p:spPr/>
        <p:txBody>
          <a:bodyPr>
            <a:normAutofit lnSpcReduction="10000"/>
          </a:bodyPr>
          <a:lstStyle/>
          <a:p>
            <a:r>
              <a:rPr kumimoji="1" lang="zh-CN" altLang="en-US" dirty="0"/>
              <a:t>开源简单介绍</a:t>
            </a:r>
            <a:endParaRPr kumimoji="1" lang="en-US" altLang="zh-CN" dirty="0"/>
          </a:p>
          <a:p>
            <a:r>
              <a:rPr kumimoji="1" lang="zh-CN" altLang="en-US" dirty="0"/>
              <a:t>开源工具</a:t>
            </a:r>
            <a:endParaRPr kumimoji="1" lang="en-US" altLang="zh-CN" dirty="0"/>
          </a:p>
          <a:p>
            <a:pPr lvl="1"/>
            <a:r>
              <a:rPr kumimoji="1" lang="zh-CN" altLang="en-US" dirty="0"/>
              <a:t>代码工具</a:t>
            </a:r>
            <a:endParaRPr kumimoji="1" lang="en-US" altLang="zh-CN" dirty="0"/>
          </a:p>
          <a:p>
            <a:pPr lvl="1"/>
            <a:r>
              <a:rPr kumimoji="1" lang="zh-CN" altLang="en-US" dirty="0"/>
              <a:t>系统和工具</a:t>
            </a:r>
            <a:endParaRPr kumimoji="1" lang="en-US" altLang="zh-CN" dirty="0"/>
          </a:p>
          <a:p>
            <a:pPr lvl="1"/>
            <a:r>
              <a:rPr kumimoji="1" lang="zh-CN" altLang="en-US" dirty="0"/>
              <a:t>云原生生态三驾马车</a:t>
            </a:r>
            <a:endParaRPr kumimoji="1" lang="en-US" altLang="zh-CN" dirty="0"/>
          </a:p>
          <a:p>
            <a:pPr lvl="2"/>
            <a:r>
              <a:rPr kumimoji="1" lang="zh-CN" altLang="en-US" dirty="0"/>
              <a:t>容器化</a:t>
            </a:r>
            <a:endParaRPr kumimoji="1" lang="en-US" altLang="zh-CN" dirty="0"/>
          </a:p>
          <a:p>
            <a:pPr lvl="2"/>
            <a:r>
              <a:rPr kumimoji="1" lang="en-US" altLang="zh-CN" dirty="0"/>
              <a:t>DevOps</a:t>
            </a:r>
          </a:p>
          <a:p>
            <a:pPr lvl="2"/>
            <a:r>
              <a:rPr kumimoji="1" lang="zh-CN" altLang="en-US" dirty="0"/>
              <a:t>微服务</a:t>
            </a:r>
            <a:endParaRPr kumimoji="1" lang="en-US" altLang="zh-CN" dirty="0"/>
          </a:p>
          <a:p>
            <a:pPr lvl="1"/>
            <a:r>
              <a:rPr kumimoji="1" lang="en-US" altLang="zh-CN" dirty="0"/>
              <a:t>AI</a:t>
            </a:r>
            <a:r>
              <a:rPr kumimoji="1" lang="zh-CN" altLang="en-US" dirty="0"/>
              <a:t> 工具</a:t>
            </a:r>
            <a:endParaRPr kumimoji="1" lang="en-US" altLang="zh-CN" dirty="0"/>
          </a:p>
          <a:p>
            <a:r>
              <a:rPr kumimoji="1" lang="zh-CN" altLang="en-US" dirty="0"/>
              <a:t>项目开发（</a:t>
            </a:r>
            <a:r>
              <a:rPr kumimoji="1" lang="en-US" altLang="zh-CN" dirty="0"/>
              <a:t>Kubernetes</a:t>
            </a:r>
            <a:r>
              <a:rPr kumimoji="1" lang="zh-CN" altLang="en-US" dirty="0"/>
              <a:t> 社区案例）</a:t>
            </a:r>
            <a:endParaRPr kumimoji="1" lang="en-US" altLang="zh-CN" dirty="0"/>
          </a:p>
          <a:p>
            <a:pPr lvl="1"/>
            <a:r>
              <a:rPr kumimoji="1" lang="zh-CN" altLang="en-US" dirty="0"/>
              <a:t>项目启动</a:t>
            </a:r>
            <a:endParaRPr kumimoji="1" lang="en-US" altLang="zh-CN" dirty="0"/>
          </a:p>
          <a:p>
            <a:pPr lvl="1"/>
            <a:r>
              <a:rPr kumimoji="1" lang="zh-CN" altLang="en-US" dirty="0"/>
              <a:t>研发流程</a:t>
            </a:r>
            <a:endParaRPr kumimoji="1" lang="en-US" altLang="zh-CN" dirty="0"/>
          </a:p>
          <a:p>
            <a:pPr lvl="1"/>
            <a:r>
              <a:rPr kumimoji="1" lang="zh-CN" altLang="en-US" dirty="0"/>
              <a:t>发布流程</a:t>
            </a:r>
            <a:endParaRPr kumimoji="1" lang="en-US" altLang="zh-CN" dirty="0"/>
          </a:p>
          <a:p>
            <a:pPr lvl="1"/>
            <a:r>
              <a:rPr kumimoji="1" lang="zh-CN" altLang="en-US" dirty="0"/>
              <a:t>项目评估</a:t>
            </a:r>
            <a:endParaRPr kumimoji="1" lang="en-US" altLang="zh-CN" dirty="0"/>
          </a:p>
          <a:p>
            <a:r>
              <a:rPr kumimoji="1" lang="zh-CN" altLang="en-US" dirty="0"/>
              <a:t>如何参与开源社区（技术与非技术）</a:t>
            </a:r>
            <a:endParaRPr kumimoji="1" lang="en-US" altLang="zh-CN" dirty="0"/>
          </a:p>
          <a:p>
            <a:r>
              <a:rPr kumimoji="1" lang="zh-CN" altLang="en-US" dirty="0"/>
              <a:t>社区参与的实践</a:t>
            </a:r>
          </a:p>
        </p:txBody>
      </p:sp>
      <p:sp>
        <p:nvSpPr>
          <p:cNvPr id="4" name="文本占位符 3">
            <a:extLst>
              <a:ext uri="{FF2B5EF4-FFF2-40B4-BE49-F238E27FC236}">
                <a16:creationId xmlns:a16="http://schemas.microsoft.com/office/drawing/2014/main" id="{A7414D35-2EC5-3C0F-E16F-E73A5B532A25}"/>
              </a:ext>
            </a:extLst>
          </p:cNvPr>
          <p:cNvSpPr>
            <a:spLocks noGrp="1"/>
          </p:cNvSpPr>
          <p:nvPr>
            <p:ph type="body" idx="2"/>
          </p:nvPr>
        </p:nvSpPr>
        <p:spPr/>
        <p:txBody>
          <a:bodyPr>
            <a:normAutofit fontScale="92500" lnSpcReduction="10000"/>
          </a:bodyPr>
          <a:lstStyle/>
          <a:p>
            <a:pPr marL="139700" indent="0">
              <a:buNone/>
            </a:pPr>
            <a:r>
              <a:rPr kumimoji="1" lang="en-US" altLang="zh-CN" dirty="0"/>
              <a:t>Take</a:t>
            </a:r>
            <a:r>
              <a:rPr kumimoji="1" lang="zh-CN" altLang="en-US" dirty="0"/>
              <a:t> </a:t>
            </a:r>
            <a:r>
              <a:rPr kumimoji="1" lang="en-US" altLang="zh-CN" dirty="0"/>
              <a:t>Away</a:t>
            </a:r>
          </a:p>
          <a:p>
            <a:r>
              <a:rPr kumimoji="1" lang="en-US" altLang="zh-CN" dirty="0"/>
              <a:t>Open</a:t>
            </a:r>
          </a:p>
          <a:p>
            <a:pPr lvl="1"/>
            <a:r>
              <a:rPr kumimoji="1" lang="zh-CN" altLang="en-US" dirty="0"/>
              <a:t>开放的心态，包容</a:t>
            </a:r>
            <a:endParaRPr kumimoji="1" lang="en-US" altLang="zh-CN" dirty="0"/>
          </a:p>
          <a:p>
            <a:pPr lvl="1"/>
            <a:r>
              <a:rPr kumimoji="1" lang="zh-CN" altLang="en-US" dirty="0"/>
              <a:t>开眼看世界，观点输出前先深入了解</a:t>
            </a:r>
            <a:endParaRPr kumimoji="1" lang="en-US" altLang="zh-CN" dirty="0"/>
          </a:p>
          <a:p>
            <a:pPr lvl="1"/>
            <a:r>
              <a:rPr kumimoji="1" lang="zh-CN" altLang="en-US" dirty="0"/>
              <a:t>乐于分享，自己从</a:t>
            </a:r>
            <a:r>
              <a:rPr kumimoji="1" lang="en-US" altLang="zh-CN" dirty="0"/>
              <a:t>0</a:t>
            </a:r>
            <a:r>
              <a:rPr kumimoji="1" lang="zh-CN" altLang="en-US" dirty="0"/>
              <a:t>到</a:t>
            </a:r>
            <a:r>
              <a:rPr kumimoji="1" lang="en-US" altLang="zh-CN" dirty="0"/>
              <a:t>1</a:t>
            </a:r>
            <a:r>
              <a:rPr kumimoji="1" lang="zh-CN" altLang="en-US" dirty="0"/>
              <a:t>以及之后的过程</a:t>
            </a:r>
            <a:endParaRPr kumimoji="1" lang="en-US" altLang="zh-CN" dirty="0"/>
          </a:p>
          <a:p>
            <a:r>
              <a:rPr kumimoji="1" lang="en-US" altLang="zh-CN" dirty="0"/>
              <a:t>Be</a:t>
            </a:r>
            <a:r>
              <a:rPr kumimoji="1" lang="zh-CN" altLang="en-US" dirty="0"/>
              <a:t> </a:t>
            </a:r>
            <a:r>
              <a:rPr kumimoji="1" lang="en-US" altLang="zh-CN" dirty="0"/>
              <a:t>helpful</a:t>
            </a:r>
          </a:p>
          <a:p>
            <a:pPr lvl="1"/>
            <a:r>
              <a:rPr kumimoji="1" lang="zh-CN" altLang="en-US" dirty="0"/>
              <a:t>毋以善小而不为，只要有价值就值得做</a:t>
            </a:r>
            <a:endParaRPr kumimoji="1" lang="en-US" altLang="zh-CN" dirty="0"/>
          </a:p>
          <a:p>
            <a:r>
              <a:rPr kumimoji="1" lang="en-US" altLang="zh-CN" dirty="0"/>
              <a:t>Be</a:t>
            </a:r>
            <a:r>
              <a:rPr kumimoji="1" lang="zh-CN" altLang="en-US" dirty="0"/>
              <a:t> </a:t>
            </a:r>
            <a:r>
              <a:rPr kumimoji="1" lang="en-US" altLang="zh-CN" b="1" dirty="0"/>
              <a:t>kind</a:t>
            </a:r>
            <a:r>
              <a:rPr kumimoji="1" lang="zh-CN" altLang="en-US" b="1" dirty="0"/>
              <a:t> </a:t>
            </a:r>
            <a:r>
              <a:rPr kumimoji="1" lang="en-US" altLang="zh-CN" dirty="0"/>
              <a:t>to</a:t>
            </a:r>
            <a:r>
              <a:rPr kumimoji="1" lang="zh-CN" altLang="en-US" dirty="0"/>
              <a:t> </a:t>
            </a:r>
            <a:r>
              <a:rPr kumimoji="1" lang="en-US" altLang="zh-CN" dirty="0"/>
              <a:t>each</a:t>
            </a:r>
            <a:r>
              <a:rPr kumimoji="1" lang="zh-CN" altLang="en-US" dirty="0"/>
              <a:t> </a:t>
            </a:r>
            <a:r>
              <a:rPr kumimoji="1" lang="en-US" altLang="zh-CN" dirty="0"/>
              <a:t>Other</a:t>
            </a:r>
          </a:p>
          <a:p>
            <a:pPr lvl="1"/>
            <a:r>
              <a:rPr kumimoji="1" lang="zh-CN" altLang="en-US" dirty="0"/>
              <a:t>保持尊重和包容</a:t>
            </a:r>
            <a:endParaRPr kumimoji="1" lang="en-US" altLang="zh-CN" dirty="0"/>
          </a:p>
          <a:p>
            <a:pPr lvl="1"/>
            <a:r>
              <a:rPr kumimoji="1" lang="zh-CN" altLang="en-US" dirty="0"/>
              <a:t>遇到问题、难题等，一定要多沟通</a:t>
            </a:r>
            <a:endParaRPr kumimoji="1" lang="en-US" altLang="zh-CN" dirty="0"/>
          </a:p>
          <a:p>
            <a:r>
              <a:rPr kumimoji="1" lang="en-US" altLang="zh-CN" dirty="0"/>
              <a:t>Upstream</a:t>
            </a:r>
            <a:r>
              <a:rPr kumimoji="1" lang="zh-CN" altLang="en-US" dirty="0"/>
              <a:t> </a:t>
            </a:r>
            <a:r>
              <a:rPr kumimoji="1" lang="en-US" altLang="zh-CN" dirty="0"/>
              <a:t>first</a:t>
            </a:r>
          </a:p>
          <a:p>
            <a:pPr lvl="1"/>
            <a:r>
              <a:rPr kumimoji="1" lang="zh-CN" altLang="en-US" dirty="0"/>
              <a:t>在上游社区沟通，寻找最优解</a:t>
            </a:r>
            <a:endParaRPr kumimoji="1" lang="en-US" altLang="zh-CN" dirty="0"/>
          </a:p>
          <a:p>
            <a:r>
              <a:rPr kumimoji="1" lang="en" altLang="zh-CN" b="1" dirty="0"/>
              <a:t>Consistent</a:t>
            </a:r>
            <a:r>
              <a:rPr kumimoji="1" lang="zh-CN" altLang="en-US" dirty="0"/>
              <a:t> </a:t>
            </a:r>
            <a:r>
              <a:rPr kumimoji="1" lang="en-US" altLang="zh-CN" dirty="0"/>
              <a:t>is very important</a:t>
            </a:r>
          </a:p>
          <a:p>
            <a:pPr lvl="1"/>
            <a:r>
              <a:rPr kumimoji="1" lang="zh-CN" altLang="en-US" dirty="0"/>
              <a:t>对个人来说，持续参与</a:t>
            </a:r>
            <a:r>
              <a:rPr kumimoji="1" lang="en-US" altLang="zh-CN" dirty="0"/>
              <a:t>\</a:t>
            </a:r>
            <a:r>
              <a:rPr kumimoji="1" lang="zh-CN" altLang="en-US" dirty="0"/>
              <a:t>持续学习 非常重要</a:t>
            </a:r>
            <a:endParaRPr kumimoji="1" lang="en-US" altLang="zh-CN" dirty="0"/>
          </a:p>
          <a:p>
            <a:pPr lvl="1"/>
            <a:r>
              <a:rPr kumimoji="1" lang="zh-CN" altLang="en-US" dirty="0"/>
              <a:t>对项目来说，持续的维护和版本兼容一致至关重要</a:t>
            </a:r>
            <a:endParaRPr kumimoji="1" lang="en-US" altLang="zh-CN" dirty="0"/>
          </a:p>
        </p:txBody>
      </p:sp>
    </p:spTree>
    <p:extLst>
      <p:ext uri="{BB962C8B-B14F-4D97-AF65-F5344CB8AC3E}">
        <p14:creationId xmlns:p14="http://schemas.microsoft.com/office/powerpoint/2010/main" val="33355453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思考题</a:t>
            </a:r>
            <a:endParaRPr/>
          </a:p>
        </p:txBody>
      </p:sp>
      <p:sp>
        <p:nvSpPr>
          <p:cNvPr id="454" name="Google Shape;454;p77"/>
          <p:cNvSpPr txBox="1">
            <a:spLocks noGrp="1"/>
          </p:cNvSpPr>
          <p:nvPr>
            <p:ph type="body" idx="1"/>
          </p:nvPr>
        </p:nvSpPr>
        <p:spPr>
          <a:xfrm>
            <a:off x="311700" y="1295525"/>
            <a:ext cx="2114700" cy="3273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Linux Kernel 移除俄罗斯籍维护者，基金会回应</a:t>
            </a:r>
            <a:endParaRPr/>
          </a:p>
        </p:txBody>
      </p:sp>
      <p:pic>
        <p:nvPicPr>
          <p:cNvPr id="455" name="Google Shape;455;p77"/>
          <p:cNvPicPr preferRelativeResize="0"/>
          <p:nvPr/>
        </p:nvPicPr>
        <p:blipFill>
          <a:blip r:embed="rId3">
            <a:alphaModFix/>
          </a:blip>
          <a:stretch>
            <a:fillRect/>
          </a:stretch>
        </p:blipFill>
        <p:spPr>
          <a:xfrm>
            <a:off x="2635951" y="761775"/>
            <a:ext cx="5323460" cy="39910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4DA28E8B-9356-A5B7-AA7B-2C1D3F5BB5B3}"/>
            </a:ext>
          </a:extLst>
        </p:cNvPr>
        <p:cNvGrpSpPr/>
        <p:nvPr/>
      </p:nvGrpSpPr>
      <p:grpSpPr>
        <a:xfrm>
          <a:off x="0" y="0"/>
          <a:ext cx="0" cy="0"/>
          <a:chOff x="0" y="0"/>
          <a:chExt cx="0" cy="0"/>
        </a:xfrm>
      </p:grpSpPr>
      <p:sp>
        <p:nvSpPr>
          <p:cNvPr id="453" name="Google Shape;453;p77">
            <a:extLst>
              <a:ext uri="{FF2B5EF4-FFF2-40B4-BE49-F238E27FC236}">
                <a16:creationId xmlns:a16="http://schemas.microsoft.com/office/drawing/2014/main" id="{D06BB18C-E970-2410-9D89-2D61228DB78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err="1">
                <a:solidFill>
                  <a:schemeClr val="tx1"/>
                </a:solidFill>
              </a:rPr>
              <a:t>思考题</a:t>
            </a:r>
            <a:r>
              <a:rPr lang="zh-CN" altLang="en-US" dirty="0">
                <a:solidFill>
                  <a:schemeClr val="tx1"/>
                </a:solidFill>
              </a:rPr>
              <a:t> </a:t>
            </a:r>
            <a:r>
              <a:rPr lang="en-US" altLang="zh-CN" dirty="0">
                <a:solidFill>
                  <a:schemeClr val="tx1"/>
                </a:solidFill>
              </a:rPr>
              <a:t>2</a:t>
            </a:r>
            <a:endParaRPr dirty="0">
              <a:solidFill>
                <a:schemeClr val="tx1"/>
              </a:solidFill>
            </a:endParaRPr>
          </a:p>
        </p:txBody>
      </p:sp>
      <p:sp>
        <p:nvSpPr>
          <p:cNvPr id="454" name="Google Shape;454;p77">
            <a:extLst>
              <a:ext uri="{FF2B5EF4-FFF2-40B4-BE49-F238E27FC236}">
                <a16:creationId xmlns:a16="http://schemas.microsoft.com/office/drawing/2014/main" id="{2DED6D41-8B89-0651-AEB4-503BDC66EF20}"/>
              </a:ext>
            </a:extLst>
          </p:cNvPr>
          <p:cNvSpPr txBox="1">
            <a:spLocks noGrp="1"/>
          </p:cNvSpPr>
          <p:nvPr>
            <p:ph type="body" idx="1"/>
          </p:nvPr>
        </p:nvSpPr>
        <p:spPr>
          <a:xfrm>
            <a:off x="311699" y="1295525"/>
            <a:ext cx="5766884" cy="32733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Clr>
                <a:schemeClr val="tx1"/>
              </a:buClr>
              <a:buSzPts val="1800"/>
              <a:buNone/>
            </a:pPr>
            <a:r>
              <a:rPr lang="en-US" altLang="zh-CN" dirty="0">
                <a:solidFill>
                  <a:schemeClr val="tx1"/>
                </a:solidFill>
              </a:rPr>
              <a:t>Kubernetes</a:t>
            </a:r>
            <a:r>
              <a:rPr lang="zh-CN" altLang="en-US" dirty="0">
                <a:solidFill>
                  <a:schemeClr val="tx1"/>
                </a:solidFill>
              </a:rPr>
              <a:t> 社区中，有 </a:t>
            </a:r>
            <a:r>
              <a:rPr lang="en-US" altLang="zh-CN" dirty="0">
                <a:solidFill>
                  <a:schemeClr val="tx1"/>
                </a:solidFill>
              </a:rPr>
              <a:t>Committee</a:t>
            </a:r>
            <a:r>
              <a:rPr lang="zh-CN" altLang="en-US" dirty="0">
                <a:solidFill>
                  <a:schemeClr val="tx1"/>
                </a:solidFill>
              </a:rPr>
              <a:t>、</a:t>
            </a:r>
            <a:r>
              <a:rPr lang="en-US" altLang="zh-CN" dirty="0">
                <a:solidFill>
                  <a:schemeClr val="tx1"/>
                </a:solidFill>
              </a:rPr>
              <a:t>SIG</a:t>
            </a:r>
            <a:r>
              <a:rPr lang="zh-CN" altLang="en-US" dirty="0">
                <a:solidFill>
                  <a:schemeClr val="tx1"/>
                </a:solidFill>
              </a:rPr>
              <a:t>、</a:t>
            </a:r>
            <a:r>
              <a:rPr lang="en-US" altLang="zh-CN" dirty="0">
                <a:solidFill>
                  <a:schemeClr val="tx1"/>
                </a:solidFill>
              </a:rPr>
              <a:t>WG</a:t>
            </a:r>
          </a:p>
          <a:p>
            <a:pPr lvl="0" algn="l" rtl="0">
              <a:spcBef>
                <a:spcPts val="0"/>
              </a:spcBef>
              <a:spcAft>
                <a:spcPts val="0"/>
              </a:spcAft>
              <a:buClr>
                <a:schemeClr val="tx1"/>
              </a:buClr>
              <a:buSzPts val="1800"/>
              <a:buFont typeface="+mj-lt"/>
              <a:buAutoNum type="arabicPeriod"/>
            </a:pPr>
            <a:r>
              <a:rPr lang="zh-CN" altLang="en-US" dirty="0">
                <a:solidFill>
                  <a:schemeClr val="tx1"/>
                </a:solidFill>
              </a:rPr>
              <a:t>指导委员会</a:t>
            </a:r>
            <a:endParaRPr lang="en-US" altLang="zh-CN" dirty="0">
              <a:solidFill>
                <a:schemeClr val="tx1"/>
              </a:solidFill>
            </a:endParaRPr>
          </a:p>
          <a:p>
            <a:pPr lvl="0" algn="l" rtl="0">
              <a:spcBef>
                <a:spcPts val="0"/>
              </a:spcBef>
              <a:spcAft>
                <a:spcPts val="0"/>
              </a:spcAft>
              <a:buClr>
                <a:schemeClr val="tx1"/>
              </a:buClr>
              <a:buSzPts val="1800"/>
              <a:buFont typeface="+mj-lt"/>
              <a:buAutoNum type="arabicPeriod"/>
            </a:pPr>
            <a:r>
              <a:rPr lang="en-US" dirty="0">
                <a:solidFill>
                  <a:schemeClr val="tx1"/>
                </a:solidFill>
              </a:rPr>
              <a:t>SIG</a:t>
            </a:r>
            <a:r>
              <a:rPr lang="zh-CN" altLang="en-US" dirty="0">
                <a:solidFill>
                  <a:schemeClr val="tx1"/>
                </a:solidFill>
              </a:rPr>
              <a:t> 比如 </a:t>
            </a:r>
            <a:r>
              <a:rPr lang="en-US" altLang="zh-CN" dirty="0">
                <a:solidFill>
                  <a:schemeClr val="tx1"/>
                </a:solidFill>
              </a:rPr>
              <a:t>API</a:t>
            </a:r>
            <a:r>
              <a:rPr lang="zh-CN" altLang="en-US" dirty="0">
                <a:solidFill>
                  <a:schemeClr val="tx1"/>
                </a:solidFill>
              </a:rPr>
              <a:t>、</a:t>
            </a:r>
            <a:r>
              <a:rPr lang="en-US" altLang="zh-CN" dirty="0">
                <a:solidFill>
                  <a:schemeClr val="tx1"/>
                </a:solidFill>
              </a:rPr>
              <a:t>Storage</a:t>
            </a:r>
            <a:r>
              <a:rPr lang="zh-CN" altLang="en-US" dirty="0">
                <a:solidFill>
                  <a:schemeClr val="tx1"/>
                </a:solidFill>
              </a:rPr>
              <a:t>、</a:t>
            </a:r>
            <a:r>
              <a:rPr lang="en-US" altLang="zh-CN" dirty="0">
                <a:solidFill>
                  <a:schemeClr val="tx1"/>
                </a:solidFill>
              </a:rPr>
              <a:t>Network</a:t>
            </a:r>
            <a:r>
              <a:rPr lang="zh-CN" altLang="en-US" dirty="0">
                <a:solidFill>
                  <a:schemeClr val="tx1"/>
                </a:solidFill>
              </a:rPr>
              <a:t>、“</a:t>
            </a:r>
            <a:r>
              <a:rPr lang="en-US" altLang="zh-CN" dirty="0">
                <a:solidFill>
                  <a:schemeClr val="tx1"/>
                </a:solidFill>
              </a:rPr>
              <a:t>Node</a:t>
            </a:r>
            <a:r>
              <a:rPr lang="zh-CN" altLang="en-US" dirty="0">
                <a:solidFill>
                  <a:schemeClr val="tx1"/>
                </a:solidFill>
              </a:rPr>
              <a:t>”</a:t>
            </a:r>
            <a:endParaRPr lang="en-US" dirty="0">
              <a:solidFill>
                <a:schemeClr val="tx1"/>
              </a:solidFill>
            </a:endParaRPr>
          </a:p>
          <a:p>
            <a:pPr lvl="0" algn="l" rtl="0">
              <a:spcBef>
                <a:spcPts val="0"/>
              </a:spcBef>
              <a:spcAft>
                <a:spcPts val="0"/>
              </a:spcAft>
              <a:buClr>
                <a:schemeClr val="tx1"/>
              </a:buClr>
              <a:buSzPts val="1800"/>
              <a:buFont typeface="+mj-lt"/>
              <a:buAutoNum type="arabicPeriod"/>
            </a:pPr>
            <a:r>
              <a:rPr lang="en-US" dirty="0" err="1">
                <a:solidFill>
                  <a:schemeClr val="tx1"/>
                </a:solidFill>
              </a:rPr>
              <a:t>WorkGroup</a:t>
            </a:r>
            <a:r>
              <a:rPr lang="zh-CN" altLang="en-US" dirty="0">
                <a:solidFill>
                  <a:schemeClr val="tx1"/>
                </a:solidFill>
              </a:rPr>
              <a:t>：比如结构化日志、设备管理、批处理</a:t>
            </a:r>
            <a:endParaRPr lang="en-US" dirty="0">
              <a:solidFill>
                <a:schemeClr val="tx1"/>
              </a:solidFill>
            </a:endParaRPr>
          </a:p>
          <a:p>
            <a:pPr lvl="0" algn="l" rtl="0">
              <a:spcBef>
                <a:spcPts val="0"/>
              </a:spcBef>
              <a:spcAft>
                <a:spcPts val="0"/>
              </a:spcAft>
              <a:buClr>
                <a:schemeClr val="tx1"/>
              </a:buClr>
              <a:buSzPts val="1800"/>
              <a:buFont typeface="Wingdings" pitchFamily="2" charset="2"/>
              <a:buChar char="l"/>
            </a:pPr>
            <a:endParaRPr lang="en-US" dirty="0">
              <a:solidFill>
                <a:schemeClr val="tx1"/>
              </a:solidFill>
            </a:endParaRPr>
          </a:p>
          <a:p>
            <a:pPr lvl="0" algn="l" rtl="0">
              <a:spcBef>
                <a:spcPts val="0"/>
              </a:spcBef>
              <a:spcAft>
                <a:spcPts val="0"/>
              </a:spcAft>
              <a:buClr>
                <a:schemeClr val="tx1"/>
              </a:buClr>
              <a:buSzPts val="1800"/>
              <a:buFont typeface="Wingdings" pitchFamily="2" charset="2"/>
              <a:buChar char="l"/>
            </a:pPr>
            <a:r>
              <a:rPr lang="en-US" dirty="0" err="1">
                <a:solidFill>
                  <a:schemeClr val="tx1"/>
                </a:solidFill>
              </a:rPr>
              <a:t>为什么指导委员会没有所有代码的权限</a:t>
            </a:r>
            <a:r>
              <a:rPr lang="zh-CN" altLang="en-US" dirty="0">
                <a:solidFill>
                  <a:schemeClr val="tx1"/>
                </a:solidFill>
              </a:rPr>
              <a:t>？</a:t>
            </a:r>
            <a:endParaRPr lang="en-US" altLang="zh-CN" dirty="0">
              <a:solidFill>
                <a:schemeClr val="tx1"/>
              </a:solidFill>
            </a:endParaRPr>
          </a:p>
          <a:p>
            <a:pPr lvl="0" algn="l" rtl="0">
              <a:spcBef>
                <a:spcPts val="0"/>
              </a:spcBef>
              <a:spcAft>
                <a:spcPts val="0"/>
              </a:spcAft>
              <a:buClr>
                <a:schemeClr val="tx1"/>
              </a:buClr>
              <a:buSzPts val="1800"/>
              <a:buFont typeface="Wingdings" pitchFamily="2" charset="2"/>
              <a:buChar char="l"/>
            </a:pPr>
            <a:r>
              <a:rPr lang="en-US" altLang="zh-CN" dirty="0" err="1">
                <a:solidFill>
                  <a:schemeClr val="tx1"/>
                </a:solidFill>
              </a:rPr>
              <a:t>WorkGroup</a:t>
            </a:r>
            <a:r>
              <a:rPr lang="zh-CN" altLang="en-US" dirty="0">
                <a:solidFill>
                  <a:schemeClr val="tx1"/>
                </a:solidFill>
              </a:rPr>
              <a:t> 的退出机制有什么好处？</a:t>
            </a:r>
            <a:endParaRPr lang="en-US" altLang="zh-CN" dirty="0">
              <a:solidFill>
                <a:schemeClr val="tx1"/>
              </a:solidFill>
            </a:endParaRPr>
          </a:p>
          <a:p>
            <a:pPr lvl="0" algn="l" rtl="0">
              <a:spcBef>
                <a:spcPts val="0"/>
              </a:spcBef>
              <a:spcAft>
                <a:spcPts val="0"/>
              </a:spcAft>
              <a:buClr>
                <a:schemeClr val="tx1"/>
              </a:buClr>
              <a:buSzPts val="1800"/>
              <a:buFont typeface="Wingdings" pitchFamily="2" charset="2"/>
              <a:buChar char="l"/>
            </a:pPr>
            <a:endParaRPr dirty="0">
              <a:solidFill>
                <a:schemeClr val="tx1"/>
              </a:solidFill>
            </a:endParaRPr>
          </a:p>
        </p:txBody>
      </p:sp>
    </p:spTree>
    <p:extLst>
      <p:ext uri="{BB962C8B-B14F-4D97-AF65-F5344CB8AC3E}">
        <p14:creationId xmlns:p14="http://schemas.microsoft.com/office/powerpoint/2010/main" val="3953081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892C8C29-4694-6812-08D9-30BFDD86F04C}"/>
            </a:ext>
          </a:extLst>
        </p:cNvPr>
        <p:cNvGrpSpPr/>
        <p:nvPr/>
      </p:nvGrpSpPr>
      <p:grpSpPr>
        <a:xfrm>
          <a:off x="0" y="0"/>
          <a:ext cx="0" cy="0"/>
          <a:chOff x="0" y="0"/>
          <a:chExt cx="0" cy="0"/>
        </a:xfrm>
      </p:grpSpPr>
      <p:sp>
        <p:nvSpPr>
          <p:cNvPr id="453" name="Google Shape;453;p77">
            <a:extLst>
              <a:ext uri="{FF2B5EF4-FFF2-40B4-BE49-F238E27FC236}">
                <a16:creationId xmlns:a16="http://schemas.microsoft.com/office/drawing/2014/main" id="{AA88BCEA-E959-0FFA-B139-9806A76522A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err="1">
                <a:solidFill>
                  <a:schemeClr val="tx1"/>
                </a:solidFill>
              </a:rPr>
              <a:t>思考题</a:t>
            </a:r>
            <a:r>
              <a:rPr lang="zh-CN" altLang="en-US" dirty="0">
                <a:solidFill>
                  <a:schemeClr val="tx1"/>
                </a:solidFill>
              </a:rPr>
              <a:t> </a:t>
            </a:r>
            <a:r>
              <a:rPr lang="en-US" altLang="zh-CN" dirty="0">
                <a:solidFill>
                  <a:schemeClr val="tx1"/>
                </a:solidFill>
              </a:rPr>
              <a:t>3</a:t>
            </a:r>
            <a:endParaRPr dirty="0">
              <a:solidFill>
                <a:schemeClr val="tx1"/>
              </a:solidFill>
            </a:endParaRPr>
          </a:p>
        </p:txBody>
      </p:sp>
      <p:sp>
        <p:nvSpPr>
          <p:cNvPr id="454" name="Google Shape;454;p77">
            <a:extLst>
              <a:ext uri="{FF2B5EF4-FFF2-40B4-BE49-F238E27FC236}">
                <a16:creationId xmlns:a16="http://schemas.microsoft.com/office/drawing/2014/main" id="{92B76777-9DE6-398E-2033-0026AB3A62C0}"/>
              </a:ext>
            </a:extLst>
          </p:cNvPr>
          <p:cNvSpPr txBox="1">
            <a:spLocks noGrp="1"/>
          </p:cNvSpPr>
          <p:nvPr>
            <p:ph type="body" idx="1"/>
          </p:nvPr>
        </p:nvSpPr>
        <p:spPr>
          <a:xfrm>
            <a:off x="311699" y="1295525"/>
            <a:ext cx="3581031" cy="32733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US" dirty="0" err="1">
                <a:solidFill>
                  <a:schemeClr val="tx1"/>
                </a:solidFill>
              </a:rPr>
              <a:t>社区应该更重视什么</a:t>
            </a:r>
            <a:endParaRPr lang="en-US" dirty="0">
              <a:solidFill>
                <a:schemeClr val="tx1"/>
              </a:solidFill>
            </a:endParaRPr>
          </a:p>
          <a:p>
            <a:pPr marL="114300" lvl="0" indent="0" algn="l" rtl="0">
              <a:spcBef>
                <a:spcPts val="0"/>
              </a:spcBef>
              <a:spcAft>
                <a:spcPts val="0"/>
              </a:spcAft>
              <a:buSzPts val="1800"/>
              <a:buNone/>
            </a:pPr>
            <a:r>
              <a:rPr lang="en-US" altLang="zh-CN" dirty="0">
                <a:solidFill>
                  <a:schemeClr val="tx1"/>
                </a:solidFill>
              </a:rPr>
              <a:t>-</a:t>
            </a:r>
            <a:r>
              <a:rPr lang="zh-CN" altLang="en-US" dirty="0">
                <a:solidFill>
                  <a:schemeClr val="tx1"/>
                </a:solidFill>
              </a:rPr>
              <a:t> 按重要性</a:t>
            </a:r>
            <a:r>
              <a:rPr lang="en-US" dirty="0" err="1">
                <a:solidFill>
                  <a:schemeClr val="tx1"/>
                </a:solidFill>
              </a:rPr>
              <a:t>排序</a:t>
            </a:r>
            <a:r>
              <a:rPr lang="zh-CN" altLang="en-US" dirty="0">
                <a:solidFill>
                  <a:schemeClr val="tx1"/>
                </a:solidFill>
              </a:rPr>
              <a:t>：</a:t>
            </a:r>
            <a:endParaRPr lang="en-US" dirty="0">
              <a:solidFill>
                <a:schemeClr val="tx1"/>
              </a:solidFill>
            </a:endParaRPr>
          </a:p>
          <a:p>
            <a:pPr algn="ctr" rtl="0"/>
            <a:r>
              <a:rPr lang="en" altLang="zh-CN" sz="1800" b="1" i="0" u="none" strike="noStrike" dirty="0">
                <a:solidFill>
                  <a:schemeClr val="tx1"/>
                </a:solidFill>
                <a:effectLst/>
                <a:latin typeface="Montserrat" pitchFamily="2" charset="0"/>
              </a:rPr>
              <a:t>Process </a:t>
            </a:r>
          </a:p>
          <a:p>
            <a:pPr algn="ctr" rtl="0"/>
            <a:r>
              <a:rPr lang="en" altLang="zh-CN" sz="1800" b="1" i="0" u="none" strike="noStrike" dirty="0">
                <a:solidFill>
                  <a:schemeClr val="tx1"/>
                </a:solidFill>
                <a:effectLst/>
                <a:latin typeface="Montserrat" pitchFamily="2" charset="0"/>
              </a:rPr>
              <a:t>People </a:t>
            </a:r>
          </a:p>
          <a:p>
            <a:pPr algn="ctr" rtl="0"/>
            <a:r>
              <a:rPr lang="en" altLang="zh-CN" sz="1800" b="1" i="0" u="none" strike="noStrike" dirty="0">
                <a:solidFill>
                  <a:schemeClr val="tx1"/>
                </a:solidFill>
                <a:effectLst/>
                <a:latin typeface="Montserrat" pitchFamily="2" charset="0"/>
              </a:rPr>
              <a:t>Automation</a:t>
            </a:r>
            <a:endParaRPr lang="en" altLang="zh-CN" b="0" dirty="0">
              <a:solidFill>
                <a:schemeClr val="tx1"/>
              </a:solidFill>
              <a:effectLst/>
            </a:endParaRPr>
          </a:p>
          <a:p>
            <a:br>
              <a:rPr lang="en" altLang="zh-CN" dirty="0">
                <a:solidFill>
                  <a:schemeClr val="tx1"/>
                </a:solidFill>
              </a:rPr>
            </a:br>
            <a:endParaRPr dirty="0">
              <a:solidFill>
                <a:schemeClr val="tx1"/>
              </a:solidFill>
            </a:endParaRPr>
          </a:p>
        </p:txBody>
      </p:sp>
    </p:spTree>
    <p:extLst>
      <p:ext uri="{BB962C8B-B14F-4D97-AF65-F5344CB8AC3E}">
        <p14:creationId xmlns:p14="http://schemas.microsoft.com/office/powerpoint/2010/main" val="37746032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4"/>
          <p:cNvSpPr txBox="1">
            <a:spLocks noGrp="1"/>
          </p:cNvSpPr>
          <p:nvPr>
            <p:ph type="body" idx="1"/>
          </p:nvPr>
        </p:nvSpPr>
        <p:spPr>
          <a:xfrm>
            <a:off x="1341000" y="625717"/>
            <a:ext cx="6462000" cy="7638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lt1"/>
              </a:buClr>
              <a:buSzPts val="4500"/>
              <a:buNone/>
            </a:pPr>
            <a:r>
              <a:rPr lang="en" dirty="0">
                <a:latin typeface="Arial"/>
                <a:ea typeface="Arial"/>
                <a:cs typeface="Arial"/>
                <a:sym typeface="Arial"/>
              </a:rPr>
              <a:t>Thanks.</a:t>
            </a:r>
            <a:endParaRPr dirty="0"/>
          </a:p>
        </p:txBody>
      </p:sp>
      <p:sp>
        <p:nvSpPr>
          <p:cNvPr id="2" name="文本框 1">
            <a:extLst>
              <a:ext uri="{FF2B5EF4-FFF2-40B4-BE49-F238E27FC236}">
                <a16:creationId xmlns:a16="http://schemas.microsoft.com/office/drawing/2014/main" id="{2C05F028-F818-7594-BE99-549F895CA371}"/>
              </a:ext>
            </a:extLst>
          </p:cNvPr>
          <p:cNvSpPr txBox="1"/>
          <p:nvPr/>
        </p:nvSpPr>
        <p:spPr>
          <a:xfrm>
            <a:off x="1799446" y="4260360"/>
            <a:ext cx="5545108" cy="523220"/>
          </a:xfrm>
          <a:prstGeom prst="rect">
            <a:avLst/>
          </a:prstGeom>
          <a:noFill/>
        </p:spPr>
        <p:txBody>
          <a:bodyPr wrap="none" rtlCol="0">
            <a:spAutoFit/>
          </a:bodyPr>
          <a:lstStyle/>
          <a:p>
            <a:r>
              <a:rPr kumimoji="1" lang="en" altLang="zh-CN" dirty="0">
                <a:solidFill>
                  <a:schemeClr val="bg1"/>
                </a:solidFill>
                <a:hlinkClick r:id="rId3"/>
              </a:rPr>
              <a:t>https://gist.github.com/pacoxu/eff6cd290cf28fdebd98d8036c03c002</a:t>
            </a:r>
            <a:endParaRPr kumimoji="1" lang="en" altLang="zh-CN" dirty="0">
              <a:solidFill>
                <a:schemeClr val="bg1"/>
              </a:solidFill>
            </a:endParaRPr>
          </a:p>
          <a:p>
            <a:r>
              <a:rPr kumimoji="1" lang="zh-CN" altLang="en" dirty="0">
                <a:solidFill>
                  <a:schemeClr val="bg1"/>
                </a:solidFill>
              </a:rPr>
              <a:t>关于</a:t>
            </a:r>
            <a:r>
              <a:rPr kumimoji="1" lang="zh-CN" altLang="en-US" dirty="0">
                <a:solidFill>
                  <a:schemeClr val="bg1"/>
                </a:solidFill>
              </a:rPr>
              <a:t>分享内容和思考题，欢迎扫码讨论 </a:t>
            </a:r>
          </a:p>
        </p:txBody>
      </p:sp>
      <p:pic>
        <p:nvPicPr>
          <p:cNvPr id="3" name="图片 2">
            <a:extLst>
              <a:ext uri="{FF2B5EF4-FFF2-40B4-BE49-F238E27FC236}">
                <a16:creationId xmlns:a16="http://schemas.microsoft.com/office/drawing/2014/main" id="{E55D22BB-5721-B7F2-E9E0-4988FA0FC2E9}"/>
              </a:ext>
            </a:extLst>
          </p:cNvPr>
          <p:cNvPicPr>
            <a:picLocks noChangeAspect="1"/>
          </p:cNvPicPr>
          <p:nvPr/>
        </p:nvPicPr>
        <p:blipFill>
          <a:blip r:embed="rId4"/>
          <a:stretch>
            <a:fillRect/>
          </a:stretch>
        </p:blipFill>
        <p:spPr>
          <a:xfrm>
            <a:off x="3321050" y="1703804"/>
            <a:ext cx="2501900" cy="2242269"/>
          </a:xfrm>
          <a:prstGeom prst="rect">
            <a:avLst/>
          </a:prstGeom>
        </p:spPr>
      </p:pic>
    </p:spTree>
    <p:extLst>
      <p:ext uri="{BB962C8B-B14F-4D97-AF65-F5344CB8AC3E}">
        <p14:creationId xmlns:p14="http://schemas.microsoft.com/office/powerpoint/2010/main" val="12789404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B54076B-8E59-DBE0-4933-5A69997794DA}"/>
              </a:ext>
            </a:extLst>
          </p:cNvPr>
          <p:cNvSpPr txBox="1"/>
          <p:nvPr/>
        </p:nvSpPr>
        <p:spPr>
          <a:xfrm>
            <a:off x="92765" y="86139"/>
            <a:ext cx="543739" cy="307777"/>
          </a:xfrm>
          <a:prstGeom prst="rect">
            <a:avLst/>
          </a:prstGeom>
          <a:noFill/>
        </p:spPr>
        <p:txBody>
          <a:bodyPr wrap="none" rtlCol="0">
            <a:spAutoFit/>
          </a:bodyPr>
          <a:lstStyle/>
          <a:p>
            <a:r>
              <a:rPr kumimoji="1" lang="zh-CN" altLang="en-US" dirty="0"/>
              <a:t>致谢</a:t>
            </a:r>
          </a:p>
        </p:txBody>
      </p:sp>
      <p:pic>
        <p:nvPicPr>
          <p:cNvPr id="3" name="图片 2">
            <a:extLst>
              <a:ext uri="{FF2B5EF4-FFF2-40B4-BE49-F238E27FC236}">
                <a16:creationId xmlns:a16="http://schemas.microsoft.com/office/drawing/2014/main" id="{C04D4158-4034-59CB-61AD-405108545566}"/>
              </a:ext>
            </a:extLst>
          </p:cNvPr>
          <p:cNvPicPr>
            <a:picLocks noChangeAspect="1"/>
          </p:cNvPicPr>
          <p:nvPr/>
        </p:nvPicPr>
        <p:blipFill>
          <a:blip r:embed="rId3"/>
          <a:stretch>
            <a:fillRect/>
          </a:stretch>
        </p:blipFill>
        <p:spPr>
          <a:xfrm>
            <a:off x="4236376" y="-190170"/>
            <a:ext cx="2976466" cy="4639922"/>
          </a:xfrm>
          <a:prstGeom prst="rect">
            <a:avLst/>
          </a:prstGeom>
        </p:spPr>
      </p:pic>
      <p:pic>
        <p:nvPicPr>
          <p:cNvPr id="1026" name="Picture 2" descr="DevOps原理与实践-- 张琰彬，蒲鹏，等-京东阅读-在线阅读">
            <a:extLst>
              <a:ext uri="{FF2B5EF4-FFF2-40B4-BE49-F238E27FC236}">
                <a16:creationId xmlns:a16="http://schemas.microsoft.com/office/drawing/2014/main" id="{08D89FA3-1EEB-7A82-F666-10033FB11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33" y="344557"/>
            <a:ext cx="3560072" cy="474676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38766A5-58C4-B4D8-AA4F-CE8552E42359}"/>
              </a:ext>
            </a:extLst>
          </p:cNvPr>
          <p:cNvPicPr>
            <a:picLocks noChangeAspect="1"/>
          </p:cNvPicPr>
          <p:nvPr/>
        </p:nvPicPr>
        <p:blipFill>
          <a:blip r:embed="rId5"/>
          <a:stretch>
            <a:fillRect/>
          </a:stretch>
        </p:blipFill>
        <p:spPr>
          <a:xfrm>
            <a:off x="4294944" y="4449752"/>
            <a:ext cx="3716292" cy="647116"/>
          </a:xfrm>
          <a:prstGeom prst="rect">
            <a:avLst/>
          </a:prstGeom>
        </p:spPr>
      </p:pic>
    </p:spTree>
    <p:extLst>
      <p:ext uri="{BB962C8B-B14F-4D97-AF65-F5344CB8AC3E}">
        <p14:creationId xmlns:p14="http://schemas.microsoft.com/office/powerpoint/2010/main" val="1617850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t>推荐公众号</a:t>
            </a:r>
            <a:endParaRPr dirty="0"/>
          </a:p>
        </p:txBody>
      </p:sp>
      <p:pic>
        <p:nvPicPr>
          <p:cNvPr id="2" name="图片 1">
            <a:extLst>
              <a:ext uri="{FF2B5EF4-FFF2-40B4-BE49-F238E27FC236}">
                <a16:creationId xmlns:a16="http://schemas.microsoft.com/office/drawing/2014/main" id="{46F99562-7EBC-3850-02C2-C31FE1A2A6DE}"/>
              </a:ext>
            </a:extLst>
          </p:cNvPr>
          <p:cNvPicPr>
            <a:picLocks noChangeAspect="1"/>
          </p:cNvPicPr>
          <p:nvPr/>
        </p:nvPicPr>
        <p:blipFill>
          <a:blip r:embed="rId3"/>
          <a:stretch>
            <a:fillRect/>
          </a:stretch>
        </p:blipFill>
        <p:spPr>
          <a:xfrm>
            <a:off x="311700" y="1376922"/>
            <a:ext cx="2365967" cy="1259305"/>
          </a:xfrm>
          <a:prstGeom prst="rect">
            <a:avLst/>
          </a:prstGeom>
        </p:spPr>
      </p:pic>
      <p:pic>
        <p:nvPicPr>
          <p:cNvPr id="3" name="图片 2">
            <a:extLst>
              <a:ext uri="{FF2B5EF4-FFF2-40B4-BE49-F238E27FC236}">
                <a16:creationId xmlns:a16="http://schemas.microsoft.com/office/drawing/2014/main" id="{779F2543-94D7-D3D5-1020-71CFD09F54DC}"/>
              </a:ext>
            </a:extLst>
          </p:cNvPr>
          <p:cNvPicPr>
            <a:picLocks noChangeAspect="1"/>
          </p:cNvPicPr>
          <p:nvPr/>
        </p:nvPicPr>
        <p:blipFill>
          <a:blip r:embed="rId4"/>
          <a:stretch>
            <a:fillRect/>
          </a:stretch>
        </p:blipFill>
        <p:spPr>
          <a:xfrm>
            <a:off x="3222717" y="2636227"/>
            <a:ext cx="2609712" cy="1118448"/>
          </a:xfrm>
          <a:prstGeom prst="rect">
            <a:avLst/>
          </a:prstGeom>
        </p:spPr>
      </p:pic>
      <p:pic>
        <p:nvPicPr>
          <p:cNvPr id="4" name="图片 3">
            <a:extLst>
              <a:ext uri="{FF2B5EF4-FFF2-40B4-BE49-F238E27FC236}">
                <a16:creationId xmlns:a16="http://schemas.microsoft.com/office/drawing/2014/main" id="{A13741BF-B385-D71F-C196-BBA3BFC5310A}"/>
              </a:ext>
            </a:extLst>
          </p:cNvPr>
          <p:cNvPicPr>
            <a:picLocks noChangeAspect="1"/>
          </p:cNvPicPr>
          <p:nvPr/>
        </p:nvPicPr>
        <p:blipFill>
          <a:blip r:embed="rId5"/>
          <a:stretch>
            <a:fillRect/>
          </a:stretch>
        </p:blipFill>
        <p:spPr>
          <a:xfrm>
            <a:off x="6320377" y="2776685"/>
            <a:ext cx="1999270" cy="837532"/>
          </a:xfrm>
          <a:prstGeom prst="rect">
            <a:avLst/>
          </a:prstGeom>
        </p:spPr>
      </p:pic>
      <p:pic>
        <p:nvPicPr>
          <p:cNvPr id="5" name="图片 4">
            <a:extLst>
              <a:ext uri="{FF2B5EF4-FFF2-40B4-BE49-F238E27FC236}">
                <a16:creationId xmlns:a16="http://schemas.microsoft.com/office/drawing/2014/main" id="{925F751B-496B-24B5-7885-7CDBFADC2F06}"/>
              </a:ext>
            </a:extLst>
          </p:cNvPr>
          <p:cNvPicPr>
            <a:picLocks noChangeAspect="1"/>
          </p:cNvPicPr>
          <p:nvPr/>
        </p:nvPicPr>
        <p:blipFill>
          <a:blip r:embed="rId6"/>
          <a:stretch>
            <a:fillRect/>
          </a:stretch>
        </p:blipFill>
        <p:spPr>
          <a:xfrm>
            <a:off x="2852554" y="1542522"/>
            <a:ext cx="3161351" cy="928103"/>
          </a:xfrm>
          <a:prstGeom prst="rect">
            <a:avLst/>
          </a:prstGeom>
        </p:spPr>
      </p:pic>
      <p:pic>
        <p:nvPicPr>
          <p:cNvPr id="8" name="图片 7">
            <a:extLst>
              <a:ext uri="{FF2B5EF4-FFF2-40B4-BE49-F238E27FC236}">
                <a16:creationId xmlns:a16="http://schemas.microsoft.com/office/drawing/2014/main" id="{61B772D8-C2EF-94C1-84CC-DEE2090D4FC4}"/>
              </a:ext>
            </a:extLst>
          </p:cNvPr>
          <p:cNvPicPr>
            <a:picLocks noChangeAspect="1"/>
          </p:cNvPicPr>
          <p:nvPr/>
        </p:nvPicPr>
        <p:blipFill>
          <a:blip r:embed="rId7"/>
          <a:stretch>
            <a:fillRect/>
          </a:stretch>
        </p:blipFill>
        <p:spPr>
          <a:xfrm>
            <a:off x="6188792" y="1549001"/>
            <a:ext cx="2355181" cy="879646"/>
          </a:xfrm>
          <a:prstGeom prst="rect">
            <a:avLst/>
          </a:prstGeom>
        </p:spPr>
      </p:pic>
      <p:pic>
        <p:nvPicPr>
          <p:cNvPr id="9" name="图片 8">
            <a:extLst>
              <a:ext uri="{FF2B5EF4-FFF2-40B4-BE49-F238E27FC236}">
                <a16:creationId xmlns:a16="http://schemas.microsoft.com/office/drawing/2014/main" id="{F135FFD4-7753-0FF3-FBCC-2199684A07B3}"/>
              </a:ext>
            </a:extLst>
          </p:cNvPr>
          <p:cNvPicPr>
            <a:picLocks noChangeAspect="1"/>
          </p:cNvPicPr>
          <p:nvPr/>
        </p:nvPicPr>
        <p:blipFill>
          <a:blip r:embed="rId8"/>
          <a:stretch>
            <a:fillRect/>
          </a:stretch>
        </p:blipFill>
        <p:spPr>
          <a:xfrm>
            <a:off x="388689" y="2735976"/>
            <a:ext cx="2610289" cy="928103"/>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8C04A-B94B-0413-7891-17437872D252}"/>
              </a:ext>
            </a:extLst>
          </p:cNvPr>
          <p:cNvSpPr>
            <a:spLocks noGrp="1"/>
          </p:cNvSpPr>
          <p:nvPr>
            <p:ph type="title"/>
          </p:nvPr>
        </p:nvSpPr>
        <p:spPr>
          <a:xfrm>
            <a:off x="442328" y="2099654"/>
            <a:ext cx="8520600" cy="572700"/>
          </a:xfrm>
        </p:spPr>
        <p:txBody>
          <a:bodyPr>
            <a:normAutofit fontScale="90000"/>
          </a:bodyPr>
          <a:lstStyle/>
          <a:p>
            <a:r>
              <a:rPr kumimoji="1" lang="zh-CN" altLang="en-US" dirty="0"/>
              <a:t>最新的一些动向和趋势</a:t>
            </a:r>
          </a:p>
        </p:txBody>
      </p:sp>
    </p:spTree>
    <p:extLst>
      <p:ext uri="{BB962C8B-B14F-4D97-AF65-F5344CB8AC3E}">
        <p14:creationId xmlns:p14="http://schemas.microsoft.com/office/powerpoint/2010/main" val="21084531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7C269F0-2CE0-47EB-25B8-648158C82507}"/>
              </a:ext>
            </a:extLst>
          </p:cNvPr>
          <p:cNvPicPr>
            <a:picLocks noChangeAspect="1"/>
          </p:cNvPicPr>
          <p:nvPr/>
        </p:nvPicPr>
        <p:blipFill>
          <a:blip r:embed="rId2"/>
          <a:stretch>
            <a:fillRect/>
          </a:stretch>
        </p:blipFill>
        <p:spPr>
          <a:xfrm>
            <a:off x="0" y="37870"/>
            <a:ext cx="9144000" cy="5067759"/>
          </a:xfrm>
          <a:prstGeom prst="rect">
            <a:avLst/>
          </a:prstGeom>
        </p:spPr>
      </p:pic>
    </p:spTree>
    <p:extLst>
      <p:ext uri="{BB962C8B-B14F-4D97-AF65-F5344CB8AC3E}">
        <p14:creationId xmlns:p14="http://schemas.microsoft.com/office/powerpoint/2010/main" val="8710059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9EEC75-3829-77B8-1921-65F4F9654B02}"/>
              </a:ext>
            </a:extLst>
          </p:cNvPr>
          <p:cNvPicPr>
            <a:picLocks noChangeAspect="1"/>
          </p:cNvPicPr>
          <p:nvPr/>
        </p:nvPicPr>
        <p:blipFill>
          <a:blip r:embed="rId2"/>
          <a:stretch>
            <a:fillRect/>
          </a:stretch>
        </p:blipFill>
        <p:spPr>
          <a:xfrm>
            <a:off x="0" y="34588"/>
            <a:ext cx="9144000" cy="5074324"/>
          </a:xfrm>
          <a:prstGeom prst="rect">
            <a:avLst/>
          </a:prstGeom>
        </p:spPr>
      </p:pic>
    </p:spTree>
    <p:extLst>
      <p:ext uri="{BB962C8B-B14F-4D97-AF65-F5344CB8AC3E}">
        <p14:creationId xmlns:p14="http://schemas.microsoft.com/office/powerpoint/2010/main" val="19385929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ight">
  <a:themeElements>
    <a:clrScheme name="自定义 1">
      <a:dk1>
        <a:srgbClr val="000000"/>
      </a:dk1>
      <a:lt1>
        <a:srgbClr val="FFFFFF"/>
      </a:lt1>
      <a:dk2>
        <a:srgbClr val="778495"/>
      </a:dk2>
      <a:lt2>
        <a:srgbClr val="F0F0F0"/>
      </a:lt2>
      <a:accent1>
        <a:srgbClr val="11D05C"/>
      </a:accent1>
      <a:accent2>
        <a:srgbClr val="12AF4E"/>
      </a:accent2>
      <a:accent3>
        <a:srgbClr val="338EFE"/>
      </a:accent3>
      <a:accent4>
        <a:srgbClr val="4E4E4E"/>
      </a:accent4>
      <a:accent5>
        <a:srgbClr val="83D895"/>
      </a:accent5>
      <a:accent6>
        <a:srgbClr val="97B1FD"/>
      </a:accent6>
      <a:hlink>
        <a:srgbClr val="11D05C"/>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ight">
  <a:themeElements>
    <a:clrScheme name="自定义 1">
      <a:dk1>
        <a:srgbClr val="000000"/>
      </a:dk1>
      <a:lt1>
        <a:srgbClr val="FFFFFF"/>
      </a:lt1>
      <a:dk2>
        <a:srgbClr val="778495"/>
      </a:dk2>
      <a:lt2>
        <a:srgbClr val="F0F0F0"/>
      </a:lt2>
      <a:accent1>
        <a:srgbClr val="11D05C"/>
      </a:accent1>
      <a:accent2>
        <a:srgbClr val="12AF4E"/>
      </a:accent2>
      <a:accent3>
        <a:srgbClr val="338EFE"/>
      </a:accent3>
      <a:accent4>
        <a:srgbClr val="4E4E4E"/>
      </a:accent4>
      <a:accent5>
        <a:srgbClr val="83D895"/>
      </a:accent5>
      <a:accent6>
        <a:srgbClr val="97B1FD"/>
      </a:accent6>
      <a:hlink>
        <a:srgbClr val="11D05C"/>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3821</TotalTime>
  <Words>3828</Words>
  <Application>Microsoft Macintosh PowerPoint</Application>
  <PresentationFormat>全屏显示(16:9)</PresentationFormat>
  <Paragraphs>520</Paragraphs>
  <Slides>99</Slides>
  <Notes>65</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99</vt:i4>
      </vt:variant>
    </vt:vector>
  </HeadingPairs>
  <TitlesOfParts>
    <vt:vector size="111" baseType="lpstr">
      <vt:lpstr>Microsoft Yahei</vt:lpstr>
      <vt:lpstr>Arial</vt:lpstr>
      <vt:lpstr>Inter</vt:lpstr>
      <vt:lpstr>sohne</vt:lpstr>
      <vt:lpstr>Roboto</vt:lpstr>
      <vt:lpstr>Lato</vt:lpstr>
      <vt:lpstr>PingFang SC</vt:lpstr>
      <vt:lpstr>Wingdings</vt:lpstr>
      <vt:lpstr>Montserrat</vt:lpstr>
      <vt:lpstr>Simple Light</vt:lpstr>
      <vt:lpstr>1_Light</vt:lpstr>
      <vt:lpstr>Light</vt:lpstr>
      <vt:lpstr>PowerPoint 演示文稿</vt:lpstr>
      <vt:lpstr>PowerPoint 演示文稿</vt:lpstr>
      <vt:lpstr>开源工具有哪些？</vt:lpstr>
      <vt:lpstr>开源 = 代码开放 ？</vt:lpstr>
      <vt:lpstr>PowerPoint 演示文稿</vt:lpstr>
      <vt:lpstr>开源能带来什么好处呢？</vt:lpstr>
      <vt:lpstr>PowerPoint 演示文稿</vt:lpstr>
      <vt:lpstr>开源工具有哪些？</vt:lpstr>
      <vt:lpstr>PowerPoint 演示文稿</vt:lpstr>
      <vt:lpstr>PowerPoint 演示文稿</vt:lpstr>
      <vt:lpstr>首先要了解开源研发需要什么？</vt:lpstr>
      <vt:lpstr>PowerPoint 演示文稿</vt:lpstr>
      <vt:lpstr>PowerPoint 演示文稿</vt:lpstr>
      <vt:lpstr>PowerPoint 演示文稿</vt:lpstr>
      <vt:lpstr>PowerPoint 演示文稿</vt:lpstr>
      <vt:lpstr>PowerPoint 演示文稿</vt:lpstr>
      <vt:lpstr>一次构建，到处运行 - 容器化</vt:lpstr>
      <vt:lpstr>PowerPoint 演示文稿</vt:lpstr>
      <vt:lpstr>一步搭建一个博客网站</vt:lpstr>
      <vt:lpstr>PowerPoint 演示文稿</vt:lpstr>
      <vt:lpstr>PowerPoint 演示文稿</vt:lpstr>
      <vt:lpstr>PowerPoint 演示文稿</vt:lpstr>
      <vt:lpstr>PowerPoint 演示文稿</vt:lpstr>
      <vt:lpstr>Dev Ops 开发 到 运维</vt:lpstr>
      <vt:lpstr>DevOps 和 敏捷流程</vt:lpstr>
      <vt:lpstr>PowerPoint 演示文稿</vt:lpstr>
      <vt:lpstr>PowerPoint 演示文稿</vt:lpstr>
      <vt:lpstr>PowerPoint 演示文稿</vt:lpstr>
      <vt:lpstr>PowerPoint 演示文稿</vt:lpstr>
      <vt:lpstr>PowerPoint 演示文稿</vt:lpstr>
      <vt:lpstr>PowerPoint 演示文稿</vt:lpstr>
      <vt:lpstr>微服务</vt:lpstr>
      <vt:lpstr>微服务化的目的</vt:lpstr>
      <vt:lpstr>微服务基本组件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微服务化、容器化、DevOps</vt:lpstr>
      <vt:lpstr>三者有很多相辅相成的效果</vt:lpstr>
      <vt:lpstr>AI 产业</vt:lpstr>
      <vt:lpstr>项目工具和开发的建设思路</vt:lpstr>
      <vt:lpstr>Cloud Native AI 全景图</vt:lpstr>
      <vt:lpstr>Awesome-LLMOps</vt:lpstr>
      <vt:lpstr>开源项目开发最佳实践？</vt:lpstr>
      <vt:lpstr>开源项目启动要点</vt:lpstr>
      <vt:lpstr>开源项目特殊性</vt:lpstr>
      <vt:lpstr>为什么公司会投资开源？</vt:lpstr>
      <vt:lpstr>PowerPoint 演示文稿</vt:lpstr>
      <vt:lpstr>开源项目开发流程（简单版本）</vt:lpstr>
      <vt:lpstr>新需求如何实现？</vt:lpstr>
      <vt:lpstr>上游优先的好处</vt:lpstr>
      <vt:lpstr>研发流程 Kubernetes 社区案例分析</vt:lpstr>
      <vt:lpstr>PowerPoint 演示文稿</vt:lpstr>
      <vt:lpstr>Kubernetes 功能开发流程（SIG 负责）</vt:lpstr>
      <vt:lpstr>Kubernetes 功能生命周期</vt:lpstr>
      <vt:lpstr>SIG-Node、kubeadm 为例</vt:lpstr>
      <vt:lpstr>项目持续推广</vt:lpstr>
      <vt:lpstr>为什么个人会参与开源？</vt:lpstr>
      <vt:lpstr>PowerPoint 演示文稿</vt:lpstr>
      <vt:lpstr>项目评估</vt:lpstr>
      <vt:lpstr>PowerPoint 演示文稿</vt:lpstr>
      <vt:lpstr>LF &amp; CNCF 项目 Insights</vt:lpstr>
      <vt:lpstr>PowerPoint 演示文稿</vt:lpstr>
      <vt:lpstr>项目 Insight</vt:lpstr>
      <vt:lpstr>PowerPoint 演示文稿</vt:lpstr>
      <vt:lpstr>PowerPoint 演示文稿</vt:lpstr>
      <vt:lpstr>OpenLeaderboard by X-Lab 实验室</vt:lpstr>
      <vt:lpstr>OpenSSF 最佳实践徽章计划</vt:lpstr>
      <vt:lpstr>OpenSSF 最佳实践的评估内容</vt:lpstr>
      <vt:lpstr>如何参与开源社区？</vt:lpstr>
      <vt:lpstr>以 Kubernetes 社区为例，如何参与？</vt:lpstr>
      <vt:lpstr>PowerPoint 演示文稿</vt:lpstr>
      <vt:lpstr>Kubernetes Community Values</vt:lpstr>
      <vt:lpstr>PowerPoint 演示文稿</vt:lpstr>
      <vt:lpstr>PowerPoint 演示文稿</vt:lpstr>
      <vt:lpstr>PowerPoint 演示文稿</vt:lpstr>
      <vt:lpstr>PowerPoint 演示文稿</vt:lpstr>
      <vt:lpstr>PowerPoint 演示文稿</vt:lpstr>
      <vt:lpstr>技术 or 非技术，参与 Kubernetes 社区丝滑路径</vt:lpstr>
      <vt:lpstr>其他贡献</vt:lpstr>
      <vt:lpstr>社区参与实践和思考</vt:lpstr>
      <vt:lpstr>尝试运行开源项目</vt:lpstr>
      <vt:lpstr>开发环境准备</vt:lpstr>
      <vt:lpstr>回顾</vt:lpstr>
      <vt:lpstr>思考题</vt:lpstr>
      <vt:lpstr>思考题 2</vt:lpstr>
      <vt:lpstr>思考题 3</vt:lpstr>
      <vt:lpstr>PowerPoint 演示文稿</vt:lpstr>
      <vt:lpstr>PowerPoint 演示文稿</vt:lpstr>
      <vt:lpstr>推荐公众号</vt:lpstr>
      <vt:lpstr>最新的一些动向和趋势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Paco Xu</cp:lastModifiedBy>
  <cp:revision>85</cp:revision>
  <dcterms:modified xsi:type="dcterms:W3CDTF">2025-06-04T01:11:40Z</dcterms:modified>
</cp:coreProperties>
</file>